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6"/>
  </p:sldMasterIdLst>
  <p:notesMasterIdLst>
    <p:notesMasterId r:id="rId61"/>
  </p:notesMasterIdLst>
  <p:sldIdLst>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ggy Cordero" initials="PC" lastIdx="81" clrIdx="0">
    <p:extLst/>
  </p:cmAuthor>
  <p:cmAuthor id="2" name="Amy Fry" initials="ARF" lastIdx="1" clrIdx="1">
    <p:extLst/>
  </p:cmAuthor>
  <p:cmAuthor id="3" name="Allison" initials="A" lastIdx="1" clrIdx="2">
    <p:extLst>
      <p:ext uri="{19B8F6BF-5375-455C-9EA6-DF929625EA0E}">
        <p15:presenceInfo xmlns:p15="http://schemas.microsoft.com/office/powerpoint/2012/main" userId="Alli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C48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130" autoAdjust="0"/>
  </p:normalViewPr>
  <p:slideViewPr>
    <p:cSldViewPr>
      <p:cViewPr varScale="1">
        <p:scale>
          <a:sx n="80" d="100"/>
          <a:sy n="80" d="100"/>
        </p:scale>
        <p:origin x="1450" y="86"/>
      </p:cViewPr>
      <p:guideLst>
        <p:guide orient="horz" pos="2160"/>
        <p:guide pos="2880"/>
      </p:guideLst>
    </p:cSldViewPr>
  </p:slideViewPr>
  <p:notesTextViewPr>
    <p:cViewPr>
      <p:scale>
        <a:sx n="3" d="2"/>
        <a:sy n="3" d="2"/>
      </p:scale>
      <p:origin x="0" y="0"/>
    </p:cViewPr>
  </p:notesTextViewPr>
  <p:notesViewPr>
    <p:cSldViewPr>
      <p:cViewPr varScale="1">
        <p:scale>
          <a:sx n="60" d="100"/>
          <a:sy n="60" d="100"/>
        </p:scale>
        <p:origin x="1651"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Verdana" panose="020B0604030504040204" pitchFamily="34" charset="0"/>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Verdana" panose="020B0604030504040204" pitchFamily="34" charset="0"/>
              </a:defRPr>
            </a:lvl1pPr>
          </a:lstStyle>
          <a:p>
            <a:pPr>
              <a:defRPr/>
            </a:pPr>
            <a:fld id="{752AAAC4-797F-4394-9716-52791546E4D7}" type="datetimeFigureOut">
              <a:rPr lang="en-US" smtClean="0"/>
              <a:pPr>
                <a:defRPr/>
              </a:pPr>
              <a:t>2/17/2016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Verdana" panose="020B0604030504040204" pitchFamily="34" charset="0"/>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Verdana" panose="020B0604030504040204" pitchFamily="34" charset="0"/>
              </a:defRPr>
            </a:lvl1pPr>
          </a:lstStyle>
          <a:p>
            <a:fld id="{0DA5A571-2620-418E-8D93-487CCB29B18C}" type="slidenum">
              <a:rPr lang="en-US" altLang="en-US" smtClean="0"/>
              <a:pPr/>
              <a:t>‹#›</a:t>
            </a:fld>
            <a:endParaRPr lang="en-US" altLang="en-US" dirty="0"/>
          </a:p>
        </p:txBody>
      </p:sp>
    </p:spTree>
    <p:extLst>
      <p:ext uri="{BB962C8B-B14F-4D97-AF65-F5344CB8AC3E}">
        <p14:creationId xmlns:p14="http://schemas.microsoft.com/office/powerpoint/2010/main" val="325321845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Verdana" panose="020B0604030504040204" pitchFamily="34" charset="0"/>
        <a:ea typeface="+mn-ea"/>
        <a:cs typeface="+mn-cs"/>
      </a:defRPr>
    </a:lvl1pPr>
    <a:lvl2pPr marL="457200" algn="l" rtl="0" fontAlgn="base">
      <a:spcBef>
        <a:spcPct val="30000"/>
      </a:spcBef>
      <a:spcAft>
        <a:spcPct val="0"/>
      </a:spcAft>
      <a:defRPr sz="1200" kern="1200">
        <a:solidFill>
          <a:schemeClr val="tx1"/>
        </a:solidFill>
        <a:latin typeface="Verdana" panose="020B0604030504040204" pitchFamily="34" charset="0"/>
        <a:ea typeface="+mn-ea"/>
        <a:cs typeface="+mn-cs"/>
      </a:defRPr>
    </a:lvl2pPr>
    <a:lvl3pPr marL="914400" algn="l" rtl="0" fontAlgn="base">
      <a:spcBef>
        <a:spcPct val="30000"/>
      </a:spcBef>
      <a:spcAft>
        <a:spcPct val="0"/>
      </a:spcAft>
      <a:defRPr sz="1200" kern="1200">
        <a:solidFill>
          <a:schemeClr val="tx1"/>
        </a:solidFill>
        <a:latin typeface="Verdana" panose="020B0604030504040204" pitchFamily="34" charset="0"/>
        <a:ea typeface="+mn-ea"/>
        <a:cs typeface="+mn-cs"/>
      </a:defRPr>
    </a:lvl3pPr>
    <a:lvl4pPr marL="1371600" algn="l" rtl="0" fontAlgn="base">
      <a:spcBef>
        <a:spcPct val="30000"/>
      </a:spcBef>
      <a:spcAft>
        <a:spcPct val="0"/>
      </a:spcAft>
      <a:defRPr sz="1200" kern="1200">
        <a:solidFill>
          <a:schemeClr val="tx1"/>
        </a:solidFill>
        <a:latin typeface="Verdana" panose="020B0604030504040204" pitchFamily="34" charset="0"/>
        <a:ea typeface="+mn-ea"/>
        <a:cs typeface="+mn-cs"/>
      </a:defRPr>
    </a:lvl4pPr>
    <a:lvl5pPr marL="1828800" algn="l" rtl="0" fontAlgn="base">
      <a:spcBef>
        <a:spcPct val="30000"/>
      </a:spcBef>
      <a:spcAft>
        <a:spcPct val="0"/>
      </a:spcAft>
      <a:defRPr sz="1200" kern="1200">
        <a:solidFill>
          <a:schemeClr val="tx1"/>
        </a:solidFill>
        <a:latin typeface="Verdan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511FA3A-4F1C-4488-A27E-4E4E2E46074D}" type="slidenum">
              <a:rPr lang="en-US" altLang="en-US">
                <a:latin typeface="Verdana" panose="020B0604030504040204" pitchFamily="34" charset="0"/>
              </a:rPr>
              <a:pPr/>
              <a:t>1</a:t>
            </a:fld>
            <a:endParaRPr lang="en-US" altLang="en-US" dirty="0">
              <a:latin typeface="Verdana" panose="020B0604030504040204" pitchFamily="34" charset="0"/>
            </a:endParaRPr>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endParaRPr lang="en-US" altLang="en-US" sz="1100" dirty="0" smtClean="0"/>
          </a:p>
        </p:txBody>
      </p:sp>
    </p:spTree>
    <p:extLst>
      <p:ext uri="{BB962C8B-B14F-4D97-AF65-F5344CB8AC3E}">
        <p14:creationId xmlns:p14="http://schemas.microsoft.com/office/powerpoint/2010/main" val="3530650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8EA2DBB-C269-45FE-8DFE-1E6E88E84D34}" type="slidenum">
              <a:rPr lang="en-US" altLang="en-US">
                <a:latin typeface="Verdana" panose="020B0604030504040204" pitchFamily="34" charset="0"/>
              </a:rPr>
              <a:pPr/>
              <a:t>10</a:t>
            </a:fld>
            <a:endParaRPr lang="en-US" altLang="en-US" dirty="0">
              <a:latin typeface="Verdana" panose="020B0604030504040204" pitchFamily="34" charset="0"/>
            </a:endParaRPr>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228600" indent="-228600">
              <a:spcBef>
                <a:spcPct val="0"/>
              </a:spcBef>
            </a:pPr>
            <a:r>
              <a:rPr lang="en-US" altLang="en-US" sz="1100" dirty="0" smtClean="0"/>
              <a:t>Item B. </a:t>
            </a:r>
          </a:p>
        </p:txBody>
      </p:sp>
    </p:spTree>
    <p:extLst>
      <p:ext uri="{BB962C8B-B14F-4D97-AF65-F5344CB8AC3E}">
        <p14:creationId xmlns:p14="http://schemas.microsoft.com/office/powerpoint/2010/main" val="3491589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BB6E85C-B6BB-4686-8796-9BA315735297}" type="slidenum">
              <a:rPr lang="en-US" altLang="en-US">
                <a:latin typeface="Verdana" panose="020B0604030504040204" pitchFamily="34" charset="0"/>
              </a:rPr>
              <a:pPr/>
              <a:t>11</a:t>
            </a:fld>
            <a:endParaRPr lang="en-US" altLang="en-US" dirty="0">
              <a:latin typeface="Verdana" panose="020B0604030504040204" pitchFamily="34" charset="0"/>
            </a:endParaRPr>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r>
              <a:rPr lang="en-US" altLang="en-US" sz="1100" dirty="0" smtClean="0"/>
              <a:t>Item A. There is evidence of substance use AND impact on child. </a:t>
            </a:r>
          </a:p>
          <a:p>
            <a:pPr marL="228600" indent="-228600">
              <a:spcBef>
                <a:spcPct val="0"/>
              </a:spcBef>
              <a:buFontTx/>
              <a:buAutoNum type="alphaUcPeriod"/>
            </a:pPr>
            <a:endParaRPr lang="en-US" altLang="en-US" sz="1100" dirty="0" smtClean="0"/>
          </a:p>
          <a:p>
            <a:pPr>
              <a:spcBef>
                <a:spcPct val="0"/>
              </a:spcBef>
            </a:pPr>
            <a:r>
              <a:rPr lang="en-US" altLang="en-US" sz="1100" dirty="0" smtClean="0"/>
              <a:t>B would not apply because substance</a:t>
            </a:r>
            <a:r>
              <a:rPr lang="en-US" altLang="en-US" sz="1100" baseline="0" dirty="0" smtClean="0"/>
              <a:t> use is not current.</a:t>
            </a:r>
          </a:p>
          <a:p>
            <a:pPr marL="228600" indent="-228600">
              <a:spcBef>
                <a:spcPct val="0"/>
              </a:spcBef>
              <a:buFontTx/>
              <a:buAutoNum type="alphaUcPeriod"/>
            </a:pPr>
            <a:endParaRPr lang="en-US" altLang="en-US" sz="1100" dirty="0" smtClean="0"/>
          </a:p>
          <a:p>
            <a:pPr>
              <a:spcBef>
                <a:spcPct val="0"/>
              </a:spcBef>
            </a:pPr>
            <a:r>
              <a:rPr lang="en-US" altLang="en-US" sz="1100" dirty="0" smtClean="0"/>
              <a:t>C</a:t>
            </a:r>
            <a:r>
              <a:rPr lang="en-US" altLang="en-US" sz="1100" baseline="0" dirty="0" smtClean="0"/>
              <a:t> w</a:t>
            </a:r>
            <a:r>
              <a:rPr lang="en-US" altLang="en-US" sz="1100" dirty="0" smtClean="0"/>
              <a:t>ould not apply because use is not current and there is no evidence of impact on child.</a:t>
            </a:r>
          </a:p>
          <a:p>
            <a:pPr marL="228600" indent="-228600">
              <a:spcBef>
                <a:spcPct val="0"/>
              </a:spcBef>
              <a:buFontTx/>
              <a:buAutoNum type="alphaUcPeriod"/>
            </a:pPr>
            <a:endParaRPr lang="en-US" altLang="en-US" sz="1100" dirty="0" smtClean="0"/>
          </a:p>
          <a:p>
            <a:pPr>
              <a:spcBef>
                <a:spcPct val="0"/>
              </a:spcBef>
            </a:pPr>
            <a:r>
              <a:rPr lang="en-US" altLang="en-US" sz="1100" dirty="0" smtClean="0"/>
              <a:t>D</a:t>
            </a:r>
            <a:r>
              <a:rPr lang="en-US" altLang="en-US" sz="1100" baseline="0" dirty="0" smtClean="0"/>
              <a:t> w</a:t>
            </a:r>
            <a:r>
              <a:rPr lang="en-US" altLang="en-US" sz="1100" dirty="0" smtClean="0"/>
              <a:t>ould not apply because there is no evidence caregiver abused alcohol or that child was impacted.</a:t>
            </a:r>
          </a:p>
        </p:txBody>
      </p:sp>
    </p:spTree>
    <p:extLst>
      <p:ext uri="{BB962C8B-B14F-4D97-AF65-F5344CB8AC3E}">
        <p14:creationId xmlns:p14="http://schemas.microsoft.com/office/powerpoint/2010/main" val="4153966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C1A7286B-6C59-437E-9AC1-BE96841C353E}" type="slidenum">
              <a:rPr lang="en-US" altLang="en-US">
                <a:latin typeface="Verdana" panose="020B0604030504040204" pitchFamily="34" charset="0"/>
              </a:rPr>
              <a:pPr/>
              <a:t>12</a:t>
            </a:fld>
            <a:endParaRPr lang="en-US" altLang="en-US" dirty="0">
              <a:latin typeface="Verdana" panose="020B0604030504040204" pitchFamily="34" charset="0"/>
            </a:endParaRPr>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r>
              <a:rPr lang="en-US" altLang="en-US" sz="1100" dirty="0" smtClean="0"/>
              <a:t>Item A. If there are no protective capacities, no intervention would mitigate danger and protective placement would be necessary.</a:t>
            </a:r>
          </a:p>
          <a:p>
            <a:pPr>
              <a:spcBef>
                <a:spcPct val="0"/>
              </a:spcBef>
            </a:pPr>
            <a:endParaRPr lang="en-US" altLang="en-US" sz="1100" dirty="0" smtClean="0"/>
          </a:p>
          <a:p>
            <a:pPr>
              <a:spcBef>
                <a:spcPct val="0"/>
              </a:spcBef>
            </a:pPr>
            <a:r>
              <a:rPr lang="en-US" altLang="en-US" sz="1100" dirty="0" smtClean="0"/>
              <a:t>B would not suffice because without cognitive capacity, information is not likely to control danger.</a:t>
            </a:r>
          </a:p>
          <a:p>
            <a:pPr>
              <a:spcBef>
                <a:spcPct val="0"/>
              </a:spcBef>
            </a:pPr>
            <a:endParaRPr lang="en-US" altLang="en-US" sz="1100" dirty="0" smtClean="0"/>
          </a:p>
          <a:p>
            <a:pPr>
              <a:spcBef>
                <a:spcPct val="0"/>
              </a:spcBef>
            </a:pPr>
            <a:r>
              <a:rPr lang="en-US" altLang="en-US" sz="1100" dirty="0" smtClean="0"/>
              <a:t>C would not suffice if caregiver does not have willingness to recognize problem, and is not willing and able to take protective action.</a:t>
            </a:r>
          </a:p>
          <a:p>
            <a:pPr>
              <a:spcBef>
                <a:spcPct val="0"/>
              </a:spcBef>
            </a:pPr>
            <a:endParaRPr lang="en-US" altLang="en-US" sz="1100" dirty="0" smtClean="0"/>
          </a:p>
          <a:p>
            <a:pPr>
              <a:spcBef>
                <a:spcPct val="0"/>
              </a:spcBef>
            </a:pPr>
            <a:r>
              <a:rPr lang="en-US" altLang="en-US" sz="1100" dirty="0" smtClean="0"/>
              <a:t>D would not suffice if the caregiver is not willing to accept temporary interventions.</a:t>
            </a:r>
          </a:p>
        </p:txBody>
      </p:sp>
    </p:spTree>
    <p:extLst>
      <p:ext uri="{BB962C8B-B14F-4D97-AF65-F5344CB8AC3E}">
        <p14:creationId xmlns:p14="http://schemas.microsoft.com/office/powerpoint/2010/main" val="2178169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1CB3DFA-79D3-4B0F-99F4-438159C06E04}" type="slidenum">
              <a:rPr lang="en-US" altLang="en-US">
                <a:latin typeface="Verdana" panose="020B0604030504040204" pitchFamily="34" charset="0"/>
              </a:rPr>
              <a:pPr/>
              <a:t>13</a:t>
            </a:fld>
            <a:endParaRPr lang="en-US" altLang="en-US" dirty="0">
              <a:latin typeface="Verdana" panose="020B0604030504040204" pitchFamily="34" charset="0"/>
            </a:endParaRPr>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r>
              <a:rPr lang="en-US" altLang="en-US" sz="1100" dirty="0" smtClean="0"/>
              <a:t>Item C. The safety</a:t>
            </a:r>
            <a:r>
              <a:rPr lang="en-US" altLang="en-US" sz="1100" baseline="0" dirty="0" smtClean="0"/>
              <a:t> assessment is completed in the field during the initial face-to-face with at least one child victim, and the paperwork is completed within two working days.</a:t>
            </a:r>
          </a:p>
          <a:p>
            <a:pPr>
              <a:spcBef>
                <a:spcPct val="0"/>
              </a:spcBef>
            </a:pPr>
            <a:endParaRPr lang="en-US" altLang="en-US" sz="1100" baseline="0" dirty="0" smtClean="0"/>
          </a:p>
          <a:p>
            <a:pPr>
              <a:spcBef>
                <a:spcPct val="0"/>
              </a:spcBef>
            </a:pPr>
            <a:endParaRPr lang="en-US" altLang="en-US" sz="1100" dirty="0" smtClean="0"/>
          </a:p>
        </p:txBody>
      </p:sp>
    </p:spTree>
    <p:extLst>
      <p:ext uri="{BB962C8B-B14F-4D97-AF65-F5344CB8AC3E}">
        <p14:creationId xmlns:p14="http://schemas.microsoft.com/office/powerpoint/2010/main" val="1990335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82FE586D-3065-4842-87B7-7E9F737A4BEE}" type="slidenum">
              <a:rPr lang="en-US" altLang="en-US">
                <a:latin typeface="Verdana" panose="020B0604030504040204" pitchFamily="34" charset="0"/>
              </a:rPr>
              <a:pPr/>
              <a:t>14</a:t>
            </a:fld>
            <a:endParaRPr lang="en-US" altLang="en-US" dirty="0">
              <a:latin typeface="Verdana" panose="020B0604030504040204" pitchFamily="34" charset="0"/>
            </a:endParaRPr>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r>
              <a:rPr lang="en-US" altLang="en-US" sz="1100" dirty="0" smtClean="0"/>
              <a:t>Item D. A closing safety assessment is only required if the most recent safety assessment shows one or more safety factors.</a:t>
            </a:r>
          </a:p>
          <a:p>
            <a:pPr marL="228600" indent="-228600">
              <a:spcBef>
                <a:spcPct val="0"/>
              </a:spcBef>
            </a:pPr>
            <a:endParaRPr lang="en-US" altLang="en-US" sz="1100" dirty="0" smtClean="0"/>
          </a:p>
          <a:p>
            <a:pPr>
              <a:spcBef>
                <a:spcPct val="0"/>
              </a:spcBef>
            </a:pPr>
            <a:r>
              <a:rPr lang="en-US" altLang="en-US" sz="1100" dirty="0" smtClean="0"/>
              <a:t>A</a:t>
            </a:r>
            <a:r>
              <a:rPr lang="en-US" altLang="en-US" sz="1100" baseline="0" dirty="0" smtClean="0"/>
              <a:t> w</a:t>
            </a:r>
            <a:r>
              <a:rPr lang="en-US" altLang="en-US" sz="1100" dirty="0" smtClean="0"/>
              <a:t>ould require a safety assessment because conditions changed.</a:t>
            </a:r>
          </a:p>
          <a:p>
            <a:pPr>
              <a:spcBef>
                <a:spcPct val="0"/>
              </a:spcBef>
            </a:pPr>
            <a:endParaRPr lang="en-US" altLang="en-US" sz="1100" dirty="0" smtClean="0"/>
          </a:p>
          <a:p>
            <a:pPr>
              <a:spcBef>
                <a:spcPct val="0"/>
              </a:spcBef>
            </a:pPr>
            <a:r>
              <a:rPr lang="en-US" altLang="en-US" sz="1100" dirty="0" smtClean="0"/>
              <a:t>B</a:t>
            </a:r>
            <a:r>
              <a:rPr lang="en-US" altLang="en-US" sz="1100" baseline="0" dirty="0" smtClean="0"/>
              <a:t> w</a:t>
            </a:r>
            <a:r>
              <a:rPr lang="en-US" altLang="en-US" sz="1100" dirty="0" smtClean="0"/>
              <a:t>ould require a safety assessment because there is a change in the intervention’s ability to mitigate safety threats.</a:t>
            </a:r>
          </a:p>
          <a:p>
            <a:pPr>
              <a:spcBef>
                <a:spcPct val="0"/>
              </a:spcBef>
            </a:pPr>
            <a:endParaRPr lang="en-US" altLang="en-US" sz="1100" dirty="0" smtClean="0"/>
          </a:p>
          <a:p>
            <a:pPr>
              <a:spcBef>
                <a:spcPct val="0"/>
              </a:spcBef>
            </a:pPr>
            <a:r>
              <a:rPr lang="en-US" altLang="en-US" sz="1100" dirty="0" smtClean="0"/>
              <a:t>C</a:t>
            </a:r>
            <a:r>
              <a:rPr lang="en-US" altLang="en-US" sz="1100" baseline="0" dirty="0" smtClean="0"/>
              <a:t> w</a:t>
            </a:r>
            <a:r>
              <a:rPr lang="en-US" altLang="en-US" sz="1100" dirty="0" smtClean="0"/>
              <a:t>ould be required because you may be able to change from unsafe to conditionally safe.</a:t>
            </a:r>
          </a:p>
        </p:txBody>
      </p:sp>
    </p:spTree>
    <p:extLst>
      <p:ext uri="{BB962C8B-B14F-4D97-AF65-F5344CB8AC3E}">
        <p14:creationId xmlns:p14="http://schemas.microsoft.com/office/powerpoint/2010/main" val="2102844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BCC74DE-C79C-45D1-9CB9-B29F21379C11}" type="slidenum">
              <a:rPr lang="en-US" altLang="en-US">
                <a:latin typeface="Verdana" panose="020B0604030504040204" pitchFamily="34" charset="0"/>
              </a:rPr>
              <a:pPr/>
              <a:t>15</a:t>
            </a:fld>
            <a:endParaRPr lang="en-US" altLang="en-US" dirty="0">
              <a:latin typeface="Verdana" panose="020B0604030504040204" pitchFamily="34" charset="0"/>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r>
              <a:rPr lang="en-US" altLang="en-US" sz="1100" dirty="0" smtClean="0"/>
              <a:t>Item D. This is a case plan intervention. It does nothing to control immediate danger.</a:t>
            </a:r>
          </a:p>
          <a:p>
            <a:pPr marL="228600" indent="-228600">
              <a:spcBef>
                <a:spcPct val="0"/>
              </a:spcBef>
            </a:pPr>
            <a:endParaRPr lang="en-US" altLang="en-US" sz="1100" dirty="0" smtClean="0"/>
          </a:p>
        </p:txBody>
      </p:sp>
    </p:spTree>
    <p:extLst>
      <p:ext uri="{BB962C8B-B14F-4D97-AF65-F5344CB8AC3E}">
        <p14:creationId xmlns:p14="http://schemas.microsoft.com/office/powerpoint/2010/main" val="3747766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8EAECE1-8A26-4029-8B7C-B7A11DEF02A9}" type="slidenum">
              <a:rPr lang="en-US" altLang="en-US">
                <a:latin typeface="Verdana" panose="020B0604030504040204" pitchFamily="34" charset="0"/>
              </a:rPr>
              <a:pPr/>
              <a:t>16</a:t>
            </a:fld>
            <a:endParaRPr lang="en-US" altLang="en-US" dirty="0">
              <a:latin typeface="Verdana" panose="020B0604030504040204" pitchFamily="34" charset="0"/>
            </a:endParaRPr>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r>
              <a:rPr lang="en-US" altLang="en-US" sz="1100" dirty="0" smtClean="0"/>
              <a:t>Item</a:t>
            </a:r>
            <a:r>
              <a:rPr lang="en-US" altLang="en-US" sz="1100" baseline="0" dirty="0" smtClean="0"/>
              <a:t> A is correct.</a:t>
            </a:r>
          </a:p>
          <a:p>
            <a:pPr>
              <a:spcBef>
                <a:spcPct val="0"/>
              </a:spcBef>
            </a:pPr>
            <a:endParaRPr lang="en-US" altLang="en-US" sz="1100" dirty="0" smtClean="0"/>
          </a:p>
          <a:p>
            <a:pPr>
              <a:spcBef>
                <a:spcPct val="0"/>
              </a:spcBef>
            </a:pPr>
            <a:r>
              <a:rPr lang="en-US" altLang="en-US" sz="1100" dirty="0" smtClean="0"/>
              <a:t>C is not correct because if risk changes, a risk reassessment (not the original risk tool) should be completed.</a:t>
            </a:r>
          </a:p>
        </p:txBody>
      </p:sp>
    </p:spTree>
    <p:extLst>
      <p:ext uri="{BB962C8B-B14F-4D97-AF65-F5344CB8AC3E}">
        <p14:creationId xmlns:p14="http://schemas.microsoft.com/office/powerpoint/2010/main" val="2528079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687C4BE-DD0A-4566-A962-316515FBDF2F}" type="slidenum">
              <a:rPr lang="en-US" altLang="en-US">
                <a:latin typeface="Verdana" panose="020B0604030504040204" pitchFamily="34" charset="0"/>
              </a:rPr>
              <a:pPr/>
              <a:t>17</a:t>
            </a:fld>
            <a:endParaRPr lang="en-US" altLang="en-US" dirty="0">
              <a:latin typeface="Verdana" panose="020B0604030504040204" pitchFamily="34" charset="0"/>
            </a:endParaRPr>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r>
              <a:rPr lang="en-US" altLang="en-US" sz="1100" dirty="0" smtClean="0"/>
              <a:t>Item B.</a:t>
            </a:r>
          </a:p>
          <a:p>
            <a:pPr>
              <a:spcBef>
                <a:spcPct val="0"/>
              </a:spcBef>
            </a:pPr>
            <a:endParaRPr lang="en-US" altLang="en-US" sz="1100" dirty="0" smtClean="0"/>
          </a:p>
          <a:p>
            <a:pPr>
              <a:spcBef>
                <a:spcPct val="0"/>
              </a:spcBef>
            </a:pPr>
            <a:r>
              <a:rPr lang="en-US" altLang="en-US" sz="1100" dirty="0" smtClean="0"/>
              <a:t>Add mother only if there </a:t>
            </a:r>
            <a:r>
              <a:rPr lang="en-US" altLang="en-US" sz="1100" smtClean="0"/>
              <a:t>are allegations against her too.</a:t>
            </a:r>
            <a:endParaRPr lang="en-US" altLang="en-US" sz="1100" dirty="0" smtClean="0"/>
          </a:p>
        </p:txBody>
      </p:sp>
    </p:spTree>
    <p:extLst>
      <p:ext uri="{BB962C8B-B14F-4D97-AF65-F5344CB8AC3E}">
        <p14:creationId xmlns:p14="http://schemas.microsoft.com/office/powerpoint/2010/main" val="3899678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EC42901-7820-4989-815E-D8A61A10737F}" type="slidenum">
              <a:rPr lang="en-US" altLang="en-US">
                <a:latin typeface="Verdana" panose="020B0604030504040204" pitchFamily="34" charset="0"/>
              </a:rPr>
              <a:pPr/>
              <a:t>18</a:t>
            </a:fld>
            <a:endParaRPr lang="en-US" altLang="en-US" dirty="0">
              <a:latin typeface="Verdana" panose="020B0604030504040204" pitchFamily="34" charset="0"/>
            </a:endParaRPr>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r>
              <a:rPr lang="en-US" altLang="en-US" sz="1100" dirty="0" smtClean="0"/>
              <a:t>Item</a:t>
            </a:r>
            <a:r>
              <a:rPr lang="en-US" altLang="en-US" sz="1100" baseline="0" dirty="0" smtClean="0"/>
              <a:t> C. Item A confuses the concepts of safety threat and risk. Item B is incorrect—actuarial tools classify families based upon likelihood of future outcomes. Item D is incorrect because actuarial assessment is based upon credible and observable facts about a family.</a:t>
            </a:r>
            <a:endParaRPr lang="en-US" altLang="en-US" sz="1100" dirty="0" smtClean="0"/>
          </a:p>
        </p:txBody>
      </p:sp>
    </p:spTree>
    <p:extLst>
      <p:ext uri="{BB962C8B-B14F-4D97-AF65-F5344CB8AC3E}">
        <p14:creationId xmlns:p14="http://schemas.microsoft.com/office/powerpoint/2010/main" val="42921115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32A2802-0817-4B1A-BAA0-F4CA89B1BE44}" type="slidenum">
              <a:rPr lang="en-US" altLang="en-US">
                <a:latin typeface="Verdana" panose="020B0604030504040204" pitchFamily="34" charset="0"/>
              </a:rPr>
              <a:pPr/>
              <a:t>19</a:t>
            </a:fld>
            <a:endParaRPr lang="en-US" altLang="en-US" dirty="0">
              <a:latin typeface="Verdana" panose="020B0604030504040204" pitchFamily="34" charset="0"/>
            </a:endParaRPr>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r>
              <a:rPr lang="en-US" altLang="en-US" sz="1100" dirty="0" smtClean="0"/>
              <a:t>Item A. Very high-risk families are more likely than any other group to have new referrals.</a:t>
            </a:r>
          </a:p>
        </p:txBody>
      </p:sp>
    </p:spTree>
    <p:extLst>
      <p:ext uri="{BB962C8B-B14F-4D97-AF65-F5344CB8AC3E}">
        <p14:creationId xmlns:p14="http://schemas.microsoft.com/office/powerpoint/2010/main" val="3627083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endParaRPr lang="en-US" altLang="en-US" sz="1100" dirty="0"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E4AD759-BEE6-4AFC-9786-4EECD3306215}" type="slidenum">
              <a:rPr lang="en-US" altLang="en-US">
                <a:latin typeface="Verdana" panose="020B0604030504040204" pitchFamily="34" charset="0"/>
              </a:rPr>
              <a:pPr/>
              <a:t>2</a:t>
            </a:fld>
            <a:endParaRPr lang="en-US" altLang="en-US" dirty="0">
              <a:latin typeface="Verdana" panose="020B0604030504040204" pitchFamily="34" charset="0"/>
            </a:endParaRPr>
          </a:p>
        </p:txBody>
      </p:sp>
    </p:spTree>
    <p:extLst>
      <p:ext uri="{BB962C8B-B14F-4D97-AF65-F5344CB8AC3E}">
        <p14:creationId xmlns:p14="http://schemas.microsoft.com/office/powerpoint/2010/main" val="23604670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ED92AD69-3743-4208-93EE-6E52C6C18C3C}" type="slidenum">
              <a:rPr lang="en-US" altLang="en-US">
                <a:latin typeface="Verdana" panose="020B0604030504040204" pitchFamily="34" charset="0"/>
              </a:rPr>
              <a:pPr/>
              <a:t>20</a:t>
            </a:fld>
            <a:endParaRPr lang="en-US" altLang="en-US" dirty="0">
              <a:latin typeface="Verdana" panose="020B0604030504040204" pitchFamily="34" charset="0"/>
            </a:endParaRPr>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r>
              <a:rPr lang="en-US" altLang="en-US" sz="1100" dirty="0" smtClean="0"/>
              <a:t>Item C. Research shows that whatever the current allegation, if there is a new allegation it is as likely (if not more likely) to be for something else. The risk assessment is looking at the future likelihood, not the current allegation.</a:t>
            </a:r>
          </a:p>
        </p:txBody>
      </p:sp>
    </p:spTree>
    <p:extLst>
      <p:ext uri="{BB962C8B-B14F-4D97-AF65-F5344CB8AC3E}">
        <p14:creationId xmlns:p14="http://schemas.microsoft.com/office/powerpoint/2010/main" val="4553735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7D04A8B-2B85-4D72-8FF7-AD7E0DEA7B2B}" type="slidenum">
              <a:rPr lang="en-US" altLang="en-US">
                <a:latin typeface="Verdana" panose="020B0604030504040204" pitchFamily="34" charset="0"/>
              </a:rPr>
              <a:pPr/>
              <a:t>21</a:t>
            </a:fld>
            <a:endParaRPr lang="en-US" altLang="en-US" dirty="0">
              <a:latin typeface="Verdana" panose="020B0604030504040204" pitchFamily="34" charset="0"/>
            </a:endParaRPr>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r>
              <a:rPr lang="en-US" altLang="en-US" sz="1100" dirty="0" smtClean="0"/>
              <a:t>Item C. Unresolved safety factors indicate a child is in immediate danger. It would not make sense to close the referral and not open a case. </a:t>
            </a:r>
          </a:p>
        </p:txBody>
      </p:sp>
    </p:spTree>
    <p:extLst>
      <p:ext uri="{BB962C8B-B14F-4D97-AF65-F5344CB8AC3E}">
        <p14:creationId xmlns:p14="http://schemas.microsoft.com/office/powerpoint/2010/main" val="9165543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48766528-4BB4-4555-A8E9-AAF70B0070B4}" type="slidenum">
              <a:rPr lang="en-US" altLang="en-US">
                <a:latin typeface="Verdana" panose="020B0604030504040204" pitchFamily="34" charset="0"/>
              </a:rPr>
              <a:pPr/>
              <a:t>22</a:t>
            </a:fld>
            <a:endParaRPr lang="en-US" altLang="en-US" dirty="0">
              <a:latin typeface="Verdana" panose="020B0604030504040204" pitchFamily="34" charset="0"/>
            </a:endParaRPr>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r>
              <a:rPr lang="en-US" altLang="en-US" sz="1100" dirty="0" smtClean="0"/>
              <a:t>Item A. Items that appear on the tool must have a statistically significant relationship with outcomes. B is not selected because there IS a theoretical basis to believe that lack of social support may be an underlying contributor to maltreatment. It may not have made the “cut” for the tool simply because workers have not been assessing for it systematically. It continues to be tested as a supplemental</a:t>
            </a:r>
            <a:r>
              <a:rPr lang="en-US" altLang="en-US" sz="1100" baseline="0" dirty="0" smtClean="0"/>
              <a:t> item on the risk assessment. </a:t>
            </a:r>
            <a:r>
              <a:rPr lang="en-US" altLang="en-US" sz="1100" dirty="0" smtClean="0"/>
              <a:t>As long as the tool contains enough items to create effective categories of risk, it does not require that every theoretically possible area be scored for each family.</a:t>
            </a:r>
          </a:p>
        </p:txBody>
      </p:sp>
    </p:spTree>
    <p:extLst>
      <p:ext uri="{BB962C8B-B14F-4D97-AF65-F5344CB8AC3E}">
        <p14:creationId xmlns:p14="http://schemas.microsoft.com/office/powerpoint/2010/main" val="30514018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12C38683-4DB3-426C-8436-8F335DBA549D}" type="slidenum">
              <a:rPr lang="en-US" altLang="en-US">
                <a:latin typeface="Verdana" panose="020B0604030504040204" pitchFamily="34" charset="0"/>
              </a:rPr>
              <a:pPr/>
              <a:t>23</a:t>
            </a:fld>
            <a:endParaRPr lang="en-US" altLang="en-US" dirty="0">
              <a:latin typeface="Verdana" panose="020B0604030504040204" pitchFamily="34" charset="0"/>
            </a:endParaRPr>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r>
              <a:rPr lang="en-US" altLang="en-US" sz="1100" dirty="0" smtClean="0"/>
              <a:t>Item B. At initial assessment, risk is never overridden “down.” Too little time has passed to confidently conclude that risk is lower than what was measured. </a:t>
            </a:r>
          </a:p>
        </p:txBody>
      </p:sp>
    </p:spTree>
    <p:extLst>
      <p:ext uri="{BB962C8B-B14F-4D97-AF65-F5344CB8AC3E}">
        <p14:creationId xmlns:p14="http://schemas.microsoft.com/office/powerpoint/2010/main" val="34964650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4C16787-03A8-496A-B2BF-96998E4CBC1B}" type="slidenum">
              <a:rPr lang="en-US" altLang="en-US">
                <a:latin typeface="Verdana" panose="020B0604030504040204" pitchFamily="34" charset="0"/>
              </a:rPr>
              <a:pPr/>
              <a:t>24</a:t>
            </a:fld>
            <a:endParaRPr lang="en-US" altLang="en-US" dirty="0">
              <a:latin typeface="Verdana" panose="020B0604030504040204" pitchFamily="34" charset="0"/>
            </a:endParaRPr>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228600" indent="-228600">
              <a:spcBef>
                <a:spcPct val="0"/>
              </a:spcBef>
            </a:pPr>
            <a:r>
              <a:rPr lang="en-US" altLang="en-US" sz="1100" dirty="0" smtClean="0"/>
              <a:t>Item D. </a:t>
            </a:r>
          </a:p>
          <a:p>
            <a:pPr marL="228600" indent="-228600">
              <a:spcBef>
                <a:spcPct val="0"/>
              </a:spcBef>
            </a:pPr>
            <a:endParaRPr lang="en-US" altLang="en-US" sz="1100" dirty="0" smtClean="0"/>
          </a:p>
          <a:p>
            <a:pPr>
              <a:spcBef>
                <a:spcPct val="0"/>
              </a:spcBef>
            </a:pPr>
            <a:r>
              <a:rPr lang="en-US" altLang="en-US" sz="1100" dirty="0" smtClean="0"/>
              <a:t>A</a:t>
            </a:r>
            <a:r>
              <a:rPr lang="en-US" altLang="en-US" sz="1100" baseline="0" dirty="0" smtClean="0"/>
              <a:t> i</a:t>
            </a:r>
            <a:r>
              <a:rPr lang="en-US" altLang="en-US" sz="1100" dirty="0" smtClean="0"/>
              <a:t>s too soon. It</a:t>
            </a:r>
            <a:r>
              <a:rPr lang="en-US" altLang="en-US" sz="1100" baseline="0" dirty="0" smtClean="0"/>
              <a:t> i</a:t>
            </a:r>
            <a:r>
              <a:rPr lang="en-US" altLang="en-US" sz="1100" dirty="0" smtClean="0"/>
              <a:t>s unlikely worker would have had time to gather all needed information. Sometimes, it will be possible to do so, especially for families with no prior history and a current allegation of “unfounded.”</a:t>
            </a:r>
          </a:p>
          <a:p>
            <a:pPr>
              <a:spcBef>
                <a:spcPct val="0"/>
              </a:spcBef>
            </a:pPr>
            <a:endParaRPr lang="en-US" altLang="en-US" sz="1100" dirty="0" smtClean="0"/>
          </a:p>
          <a:p>
            <a:pPr>
              <a:spcBef>
                <a:spcPct val="0"/>
              </a:spcBef>
            </a:pPr>
            <a:r>
              <a:rPr lang="en-US" altLang="en-US" sz="1100" dirty="0" smtClean="0"/>
              <a:t>B</a:t>
            </a:r>
            <a:r>
              <a:rPr lang="en-US" altLang="en-US" sz="1100" baseline="0" dirty="0" smtClean="0"/>
              <a:t> i</a:t>
            </a:r>
            <a:r>
              <a:rPr lang="en-US" altLang="en-US" sz="1100" dirty="0" smtClean="0"/>
              <a:t>s putting the decision before the decision tool. </a:t>
            </a:r>
          </a:p>
        </p:txBody>
      </p:sp>
    </p:spTree>
    <p:extLst>
      <p:ext uri="{BB962C8B-B14F-4D97-AF65-F5344CB8AC3E}">
        <p14:creationId xmlns:p14="http://schemas.microsoft.com/office/powerpoint/2010/main" val="33312123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881996B-EE84-4C7E-BA00-740BFE0715A8}" type="slidenum">
              <a:rPr lang="en-US" altLang="en-US">
                <a:latin typeface="Verdana" panose="020B0604030504040204" pitchFamily="34" charset="0"/>
              </a:rPr>
              <a:pPr/>
              <a:t>25</a:t>
            </a:fld>
            <a:endParaRPr lang="en-US" altLang="en-US" dirty="0">
              <a:latin typeface="Verdana" panose="020B0604030504040204" pitchFamily="34" charset="0"/>
            </a:endParaRPr>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r>
              <a:rPr lang="en-US" altLang="en-US" sz="1100" dirty="0" smtClean="0"/>
              <a:t>Item C. The audit standard is still B, once per month, but the worker should strive to see moderate-risk families twice per month. </a:t>
            </a:r>
          </a:p>
          <a:p>
            <a:pPr>
              <a:spcBef>
                <a:spcPct val="0"/>
              </a:spcBef>
            </a:pPr>
            <a:endParaRPr lang="en-US" altLang="en-US" sz="1100" dirty="0" smtClean="0"/>
          </a:p>
          <a:p>
            <a:pPr>
              <a:spcBef>
                <a:spcPct val="0"/>
              </a:spcBef>
            </a:pPr>
            <a:r>
              <a:rPr lang="en-US" altLang="en-US" sz="1100" dirty="0" smtClean="0"/>
              <a:t>A has an element of truth: Children should have an opportunity to speak privately. However, the contact guidelines measure opportunities to see children and parents together to assess how they are doing as a family. D has an element of truth: If the family is truly in crisis and requires a third visit, it should be made. However, if the family does not call, the worker should still see the family twice. </a:t>
            </a:r>
          </a:p>
        </p:txBody>
      </p:sp>
    </p:spTree>
    <p:extLst>
      <p:ext uri="{BB962C8B-B14F-4D97-AF65-F5344CB8AC3E}">
        <p14:creationId xmlns:p14="http://schemas.microsoft.com/office/powerpoint/2010/main" val="25364735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EF996794-A5C0-49F2-A2ED-7B6C4CCFEE58}" type="slidenum">
              <a:rPr lang="en-US" altLang="en-US">
                <a:latin typeface="Verdana" panose="020B0604030504040204" pitchFamily="34" charset="0"/>
              </a:rPr>
              <a:pPr/>
              <a:t>26</a:t>
            </a:fld>
            <a:endParaRPr lang="en-US" altLang="en-US" dirty="0">
              <a:latin typeface="Verdana" panose="020B0604030504040204" pitchFamily="34" charset="0"/>
            </a:endParaRPr>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r>
              <a:rPr lang="en-US" altLang="en-US" sz="1100" dirty="0" smtClean="0"/>
              <a:t>Item C. Consultation can help to clarify what underlies an instinct. If there is a valid reason, an override can be applied.</a:t>
            </a:r>
          </a:p>
          <a:p>
            <a:pPr marL="228600" indent="-228600">
              <a:spcBef>
                <a:spcPct val="0"/>
              </a:spcBef>
            </a:pPr>
            <a:endParaRPr lang="en-US" altLang="en-US" sz="1100" dirty="0" smtClean="0"/>
          </a:p>
          <a:p>
            <a:pPr>
              <a:spcBef>
                <a:spcPct val="0"/>
              </a:spcBef>
            </a:pPr>
            <a:r>
              <a:rPr lang="en-US" altLang="en-US" sz="1100" dirty="0" smtClean="0"/>
              <a:t>A</a:t>
            </a:r>
            <a:r>
              <a:rPr lang="en-US" altLang="en-US" sz="1100" baseline="0" dirty="0" smtClean="0"/>
              <a:t> is</a:t>
            </a:r>
            <a:r>
              <a:rPr lang="en-US" altLang="en-US" sz="1100" dirty="0" smtClean="0"/>
              <a:t> clearly wrong because items should never be “fudged.” </a:t>
            </a:r>
          </a:p>
          <a:p>
            <a:pPr>
              <a:spcBef>
                <a:spcPct val="0"/>
              </a:spcBef>
            </a:pPr>
            <a:endParaRPr lang="en-US" altLang="en-US" sz="1100" dirty="0" smtClean="0"/>
          </a:p>
          <a:p>
            <a:pPr>
              <a:spcBef>
                <a:spcPct val="0"/>
              </a:spcBef>
            </a:pPr>
            <a:r>
              <a:rPr lang="en-US" altLang="en-US" sz="1100" dirty="0" smtClean="0"/>
              <a:t>B</a:t>
            </a:r>
            <a:r>
              <a:rPr lang="en-US" altLang="en-US" sz="1100" baseline="0" dirty="0" smtClean="0"/>
              <a:t> r</a:t>
            </a:r>
            <a:r>
              <a:rPr lang="en-US" altLang="en-US" sz="1100" dirty="0" smtClean="0"/>
              <a:t>elies too much on instinct and does not dig deeper to discover whether it has a strong underlying reason.</a:t>
            </a:r>
          </a:p>
          <a:p>
            <a:pPr>
              <a:spcBef>
                <a:spcPct val="0"/>
              </a:spcBef>
            </a:pPr>
            <a:endParaRPr lang="en-US" altLang="en-US" sz="1100" dirty="0" smtClean="0"/>
          </a:p>
          <a:p>
            <a:pPr>
              <a:spcBef>
                <a:spcPct val="0"/>
              </a:spcBef>
            </a:pPr>
            <a:r>
              <a:rPr lang="en-US" altLang="en-US" sz="1100" dirty="0" smtClean="0"/>
              <a:t>D</a:t>
            </a:r>
            <a:r>
              <a:rPr lang="en-US" altLang="en-US" sz="1100" baseline="0" dirty="0" smtClean="0"/>
              <a:t> i</a:t>
            </a:r>
            <a:r>
              <a:rPr lang="en-US" altLang="en-US" sz="1100" dirty="0" smtClean="0"/>
              <a:t>s wrong because it fails to examine the instinct for possible good cause. </a:t>
            </a:r>
          </a:p>
        </p:txBody>
      </p:sp>
    </p:spTree>
    <p:extLst>
      <p:ext uri="{BB962C8B-B14F-4D97-AF65-F5344CB8AC3E}">
        <p14:creationId xmlns:p14="http://schemas.microsoft.com/office/powerpoint/2010/main" val="802068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45E803C-58FB-4603-895E-B251E93F4C2D}" type="slidenum">
              <a:rPr lang="en-US" altLang="en-US">
                <a:latin typeface="Verdana" panose="020B0604030504040204" pitchFamily="34" charset="0"/>
              </a:rPr>
              <a:pPr/>
              <a:t>27</a:t>
            </a:fld>
            <a:endParaRPr lang="en-US" altLang="en-US" dirty="0">
              <a:latin typeface="Verdana" panose="020B0604030504040204" pitchFamily="34" charset="0"/>
            </a:endParaRPr>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228600" indent="-228600">
              <a:spcBef>
                <a:spcPct val="0"/>
              </a:spcBef>
            </a:pPr>
            <a:r>
              <a:rPr lang="en-US" altLang="en-US" sz="1100" dirty="0" smtClean="0"/>
              <a:t>Item B.</a:t>
            </a:r>
          </a:p>
          <a:p>
            <a:pPr marL="228600" indent="-228600">
              <a:spcBef>
                <a:spcPct val="0"/>
              </a:spcBef>
            </a:pPr>
            <a:endParaRPr lang="en-US" altLang="en-US" sz="1100" dirty="0" smtClean="0"/>
          </a:p>
          <a:p>
            <a:pPr>
              <a:spcBef>
                <a:spcPct val="0"/>
              </a:spcBef>
            </a:pPr>
            <a:r>
              <a:rPr lang="en-US" altLang="en-US" sz="1100" dirty="0" smtClean="0"/>
              <a:t>A is too narrow because it does not include FR.</a:t>
            </a:r>
          </a:p>
          <a:p>
            <a:pPr>
              <a:spcBef>
                <a:spcPct val="0"/>
              </a:spcBef>
            </a:pPr>
            <a:endParaRPr lang="en-US" altLang="en-US" sz="1100" dirty="0" smtClean="0"/>
          </a:p>
          <a:p>
            <a:pPr>
              <a:spcBef>
                <a:spcPct val="0"/>
              </a:spcBef>
            </a:pPr>
            <a:r>
              <a:rPr lang="en-US" altLang="en-US" sz="1100" dirty="0" smtClean="0"/>
              <a:t>C is too broad because it includes FR without regard to permanency goal and includes PP. (CSNA MAY be completed in PP, but question is “required.”) </a:t>
            </a:r>
          </a:p>
        </p:txBody>
      </p:sp>
    </p:spTree>
    <p:extLst>
      <p:ext uri="{BB962C8B-B14F-4D97-AF65-F5344CB8AC3E}">
        <p14:creationId xmlns:p14="http://schemas.microsoft.com/office/powerpoint/2010/main" val="21318134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8CD6E231-E090-4BC6-969B-5E055BA08632}" type="slidenum">
              <a:rPr lang="en-US" altLang="en-US">
                <a:latin typeface="Verdana" panose="020B0604030504040204" pitchFamily="34" charset="0"/>
              </a:rPr>
              <a:pPr/>
              <a:t>28</a:t>
            </a:fld>
            <a:endParaRPr lang="en-US" altLang="en-US" dirty="0">
              <a:latin typeface="Verdana" panose="020B0604030504040204" pitchFamily="34" charset="0"/>
            </a:endParaRPr>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r>
              <a:rPr lang="en-US" altLang="en-US" sz="1100" dirty="0" smtClean="0"/>
              <a:t>Item A. All caregiver domains that are D items relate directly</a:t>
            </a:r>
            <a:r>
              <a:rPr lang="en-US" altLang="en-US" sz="1100" baseline="0" dirty="0" smtClean="0"/>
              <a:t> to safety threat of the child; therefore, all items must be addressed in the case plan.</a:t>
            </a:r>
            <a:endParaRPr lang="en-US" altLang="en-US" sz="1100" dirty="0" smtClean="0"/>
          </a:p>
          <a:p>
            <a:pPr marL="228600" indent="-228600">
              <a:spcBef>
                <a:spcPct val="0"/>
              </a:spcBef>
            </a:pPr>
            <a:endParaRPr lang="en-US" altLang="en-US" sz="1100" dirty="0" smtClean="0"/>
          </a:p>
        </p:txBody>
      </p:sp>
    </p:spTree>
    <p:extLst>
      <p:ext uri="{BB962C8B-B14F-4D97-AF65-F5344CB8AC3E}">
        <p14:creationId xmlns:p14="http://schemas.microsoft.com/office/powerpoint/2010/main" val="6180182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92115773-6957-4C5F-BC43-355E72ECC317}" type="slidenum">
              <a:rPr lang="en-US" altLang="en-US">
                <a:latin typeface="Verdana" panose="020B0604030504040204" pitchFamily="34" charset="0"/>
              </a:rPr>
              <a:pPr/>
              <a:t>29</a:t>
            </a:fld>
            <a:endParaRPr lang="en-US" altLang="en-US" dirty="0">
              <a:latin typeface="Verdana" panose="020B0604030504040204" pitchFamily="34" charset="0"/>
            </a:endParaRPr>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r>
              <a:rPr lang="en-US" altLang="en-US" sz="1100" dirty="0" smtClean="0"/>
              <a:t>Item A. It is the only objective from this list that specifically addresses educational needs. The others are too general. </a:t>
            </a:r>
          </a:p>
          <a:p>
            <a:pPr marL="228600" indent="-228600">
              <a:spcBef>
                <a:spcPct val="0"/>
              </a:spcBef>
              <a:buFontTx/>
              <a:buAutoNum type="alphaUcPeriod"/>
            </a:pPr>
            <a:endParaRPr lang="en-US" altLang="en-US" sz="1100" dirty="0" smtClean="0"/>
          </a:p>
        </p:txBody>
      </p:sp>
    </p:spTree>
    <p:extLst>
      <p:ext uri="{BB962C8B-B14F-4D97-AF65-F5344CB8AC3E}">
        <p14:creationId xmlns:p14="http://schemas.microsoft.com/office/powerpoint/2010/main" val="231016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CA26A9AE-75B5-4788-B0C5-7E4FB281B407}" type="slidenum">
              <a:rPr lang="en-US" altLang="en-US">
                <a:latin typeface="Verdana" panose="020B0604030504040204" pitchFamily="34" charset="0"/>
              </a:rPr>
              <a:pPr/>
              <a:t>3</a:t>
            </a:fld>
            <a:endParaRPr lang="en-US" altLang="en-US" dirty="0">
              <a:latin typeface="Verdana" panose="020B0604030504040204" pitchFamily="34" charset="0"/>
            </a:endParaRPr>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r>
              <a:rPr lang="en-US" altLang="en-US" sz="1100" dirty="0" smtClean="0"/>
              <a:t>Item B. The caller’s information did not require creation of a CWS/CMS referral.</a:t>
            </a:r>
          </a:p>
          <a:p>
            <a:pPr>
              <a:spcBef>
                <a:spcPct val="0"/>
              </a:spcBef>
            </a:pPr>
            <a:endParaRPr lang="en-US" altLang="en-US" sz="1100" dirty="0" smtClean="0"/>
          </a:p>
          <a:p>
            <a:pPr>
              <a:spcBef>
                <a:spcPct val="0"/>
              </a:spcBef>
            </a:pPr>
            <a:r>
              <a:rPr lang="en-US" altLang="en-US" sz="1100" dirty="0" smtClean="0"/>
              <a:t>Item</a:t>
            </a:r>
            <a:r>
              <a:rPr lang="en-US" altLang="en-US" sz="1100" baseline="0" dirty="0" smtClean="0"/>
              <a:t> A would result in completion of the tool by selecting an item in the preliminary screening section.</a:t>
            </a:r>
          </a:p>
          <a:p>
            <a:pPr>
              <a:spcBef>
                <a:spcPct val="0"/>
              </a:spcBef>
            </a:pPr>
            <a:endParaRPr lang="en-US" altLang="en-US" sz="1100" baseline="0" dirty="0" smtClean="0"/>
          </a:p>
          <a:p>
            <a:pPr>
              <a:spcBef>
                <a:spcPct val="0"/>
              </a:spcBef>
            </a:pPr>
            <a:r>
              <a:rPr lang="en-US" altLang="en-US" sz="1100" baseline="0" dirty="0" smtClean="0"/>
              <a:t>Item C would result in completion of the screening tool.</a:t>
            </a:r>
          </a:p>
          <a:p>
            <a:pPr>
              <a:spcBef>
                <a:spcPct val="0"/>
              </a:spcBef>
            </a:pPr>
            <a:endParaRPr lang="en-US" altLang="en-US" sz="1100" baseline="0" dirty="0" smtClean="0"/>
          </a:p>
          <a:p>
            <a:pPr>
              <a:spcBef>
                <a:spcPct val="0"/>
              </a:spcBef>
            </a:pPr>
            <a:r>
              <a:rPr lang="en-US" altLang="en-US" sz="1100" baseline="0" dirty="0" smtClean="0"/>
              <a:t>Item D is not correct because every decision about sending out a worker requires completion of the screening and response priority tools.</a:t>
            </a:r>
            <a:endParaRPr lang="en-US" altLang="en-US" sz="1100" dirty="0" smtClean="0"/>
          </a:p>
        </p:txBody>
      </p:sp>
    </p:spTree>
    <p:extLst>
      <p:ext uri="{BB962C8B-B14F-4D97-AF65-F5344CB8AC3E}">
        <p14:creationId xmlns:p14="http://schemas.microsoft.com/office/powerpoint/2010/main" val="16154301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EF7F4A43-5CC7-4D78-9F49-735C2F4DEE83}" type="slidenum">
              <a:rPr lang="en-US" altLang="en-US">
                <a:latin typeface="Verdana" panose="020B0604030504040204" pitchFamily="34" charset="0"/>
              </a:rPr>
              <a:pPr/>
              <a:t>30</a:t>
            </a:fld>
            <a:endParaRPr lang="en-US" altLang="en-US" dirty="0">
              <a:latin typeface="Verdana" panose="020B0604030504040204" pitchFamily="34" charset="0"/>
            </a:endParaRPr>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228600" indent="-228600">
              <a:spcBef>
                <a:spcPct val="0"/>
              </a:spcBef>
            </a:pPr>
            <a:r>
              <a:rPr lang="en-US" altLang="en-US" sz="1100" dirty="0" smtClean="0"/>
              <a:t>Item D. </a:t>
            </a:r>
          </a:p>
        </p:txBody>
      </p:sp>
    </p:spTree>
    <p:extLst>
      <p:ext uri="{BB962C8B-B14F-4D97-AF65-F5344CB8AC3E}">
        <p14:creationId xmlns:p14="http://schemas.microsoft.com/office/powerpoint/2010/main" val="14911412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DBAE725-F92E-44BD-AF15-1B985F7EEB88}" type="slidenum">
              <a:rPr lang="en-US" altLang="en-US">
                <a:latin typeface="Verdana" panose="020B0604030504040204" pitchFamily="34" charset="0"/>
              </a:rPr>
              <a:pPr/>
              <a:t>31</a:t>
            </a:fld>
            <a:endParaRPr lang="en-US" altLang="en-US" dirty="0">
              <a:latin typeface="Verdana" panose="020B0604030504040204" pitchFamily="34" charset="0"/>
            </a:endParaRPr>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228600" indent="-228600">
              <a:spcBef>
                <a:spcPct val="0"/>
              </a:spcBef>
            </a:pPr>
            <a:r>
              <a:rPr lang="en-US" altLang="en-US" sz="1100" dirty="0" smtClean="0"/>
              <a:t>Item C. </a:t>
            </a:r>
          </a:p>
          <a:p>
            <a:pPr marL="228600" indent="-228600">
              <a:spcBef>
                <a:spcPct val="0"/>
              </a:spcBef>
            </a:pPr>
            <a:endParaRPr lang="en-US" altLang="en-US" sz="1100" dirty="0" smtClean="0"/>
          </a:p>
          <a:p>
            <a:pPr>
              <a:spcBef>
                <a:spcPct val="0"/>
              </a:spcBef>
            </a:pPr>
            <a:r>
              <a:rPr lang="en-US" altLang="en-US" sz="1100" dirty="0" smtClean="0"/>
              <a:t>A</a:t>
            </a:r>
            <a:r>
              <a:rPr lang="en-US" altLang="en-US" sz="1100" baseline="0" dirty="0" smtClean="0"/>
              <a:t> i</a:t>
            </a:r>
            <a:r>
              <a:rPr lang="en-US" altLang="en-US" sz="1100" dirty="0" smtClean="0"/>
              <a:t>s true for initial risk.</a:t>
            </a:r>
          </a:p>
          <a:p>
            <a:pPr>
              <a:spcBef>
                <a:spcPct val="0"/>
              </a:spcBef>
            </a:pPr>
            <a:endParaRPr lang="en-US" altLang="en-US" sz="1100" dirty="0" smtClean="0"/>
          </a:p>
          <a:p>
            <a:pPr>
              <a:spcBef>
                <a:spcPct val="0"/>
              </a:spcBef>
            </a:pPr>
            <a:r>
              <a:rPr lang="en-US" altLang="en-US" sz="1100" dirty="0" smtClean="0"/>
              <a:t>B</a:t>
            </a:r>
            <a:r>
              <a:rPr lang="en-US" altLang="en-US" sz="1100" baseline="0" dirty="0" smtClean="0"/>
              <a:t> i</a:t>
            </a:r>
            <a:r>
              <a:rPr lang="en-US" altLang="en-US" sz="1100" dirty="0" smtClean="0"/>
              <a:t>s never true.</a:t>
            </a:r>
          </a:p>
          <a:p>
            <a:pPr>
              <a:spcBef>
                <a:spcPct val="0"/>
              </a:spcBef>
            </a:pPr>
            <a:endParaRPr lang="en-US" altLang="en-US" sz="1100" dirty="0" smtClean="0"/>
          </a:p>
          <a:p>
            <a:pPr>
              <a:spcBef>
                <a:spcPct val="0"/>
              </a:spcBef>
            </a:pPr>
            <a:r>
              <a:rPr lang="en-US" altLang="en-US" sz="1100" dirty="0" smtClean="0"/>
              <a:t>Not D,</a:t>
            </a:r>
            <a:r>
              <a:rPr lang="en-US" altLang="en-US" sz="1100" baseline="0" dirty="0" smtClean="0"/>
              <a:t> as t</a:t>
            </a:r>
            <a:r>
              <a:rPr lang="en-US" altLang="en-US" sz="1100" dirty="0" smtClean="0"/>
              <a:t>he</a:t>
            </a:r>
            <a:r>
              <a:rPr lang="en-US" altLang="en-US" sz="1100" baseline="0" dirty="0" smtClean="0"/>
              <a:t> risk reassessment has the same policy overrides as the initial risk assessment.</a:t>
            </a:r>
            <a:endParaRPr lang="en-US" altLang="en-US" sz="1100" dirty="0" smtClean="0"/>
          </a:p>
        </p:txBody>
      </p:sp>
    </p:spTree>
    <p:extLst>
      <p:ext uri="{BB962C8B-B14F-4D97-AF65-F5344CB8AC3E}">
        <p14:creationId xmlns:p14="http://schemas.microsoft.com/office/powerpoint/2010/main" val="24657815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B3015F29-FD7D-4351-AB12-D865D2E21B2E}" type="slidenum">
              <a:rPr lang="en-US" altLang="en-US">
                <a:latin typeface="Verdana" panose="020B0604030504040204" pitchFamily="34" charset="0"/>
              </a:rPr>
              <a:pPr/>
              <a:t>32</a:t>
            </a:fld>
            <a:endParaRPr lang="en-US" altLang="en-US" dirty="0">
              <a:latin typeface="Verdana" panose="020B0604030504040204" pitchFamily="34" charset="0"/>
            </a:endParaRPr>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r>
              <a:rPr lang="en-US" altLang="en-US" sz="1100" dirty="0" smtClean="0"/>
              <a:t>Item</a:t>
            </a:r>
            <a:r>
              <a:rPr lang="en-US" altLang="en-US" sz="1100" baseline="0" dirty="0" smtClean="0"/>
              <a:t> A. Reinforce that a new FSNA should be completed with the family to reassess how needs and strengths have changed during the review period.</a:t>
            </a:r>
            <a:endParaRPr lang="en-US" altLang="en-US" sz="1100" dirty="0" smtClean="0"/>
          </a:p>
        </p:txBody>
      </p:sp>
    </p:spTree>
    <p:extLst>
      <p:ext uri="{BB962C8B-B14F-4D97-AF65-F5344CB8AC3E}">
        <p14:creationId xmlns:p14="http://schemas.microsoft.com/office/powerpoint/2010/main" val="918756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E761782-FF0A-4183-8A15-4A3809EDBB82}" type="slidenum">
              <a:rPr lang="en-US" altLang="en-US">
                <a:latin typeface="Verdana" panose="020B0604030504040204" pitchFamily="34" charset="0"/>
              </a:rPr>
              <a:pPr/>
              <a:t>33</a:t>
            </a:fld>
            <a:endParaRPr lang="en-US" altLang="en-US" dirty="0">
              <a:latin typeface="Verdana" panose="020B0604030504040204" pitchFamily="34" charset="0"/>
            </a:endParaRPr>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r>
              <a:rPr lang="en-US" altLang="en-US" sz="1100" dirty="0" smtClean="0"/>
              <a:t>Item C. Because visitation is not acceptable, return home is not possible, ruling out A and B. D is ruled out because continued reunification services is an option given the information available. </a:t>
            </a:r>
          </a:p>
        </p:txBody>
      </p:sp>
    </p:spTree>
    <p:extLst>
      <p:ext uri="{BB962C8B-B14F-4D97-AF65-F5344CB8AC3E}">
        <p14:creationId xmlns:p14="http://schemas.microsoft.com/office/powerpoint/2010/main" val="26067854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83BAB07-E659-45C6-A41A-D173715FD334}" type="slidenum">
              <a:rPr lang="en-US" altLang="en-US">
                <a:latin typeface="Verdana" panose="020B0604030504040204" pitchFamily="34" charset="0"/>
              </a:rPr>
              <a:pPr/>
              <a:t>34</a:t>
            </a:fld>
            <a:endParaRPr lang="en-US" altLang="en-US" dirty="0">
              <a:latin typeface="Verdana" panose="020B0604030504040204" pitchFamily="34" charset="0"/>
            </a:endParaRPr>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indent="0">
              <a:spcBef>
                <a:spcPct val="0"/>
              </a:spcBef>
              <a:buFontTx/>
              <a:buNone/>
            </a:pPr>
            <a:r>
              <a:rPr lang="en-US" altLang="en-US" sz="1100" dirty="0" smtClean="0"/>
              <a:t>Item</a:t>
            </a:r>
            <a:r>
              <a:rPr lang="en-US" altLang="en-US" sz="1100" baseline="0" dirty="0" smtClean="0"/>
              <a:t> A. Both risk reassessment and reunification reassessment policy requires basing caregiver progress on the most vulnerable caregiver in the household.</a:t>
            </a:r>
            <a:endParaRPr lang="en-US" altLang="en-US" sz="1100" dirty="0" smtClean="0"/>
          </a:p>
        </p:txBody>
      </p:sp>
    </p:spTree>
    <p:extLst>
      <p:ext uri="{BB962C8B-B14F-4D97-AF65-F5344CB8AC3E}">
        <p14:creationId xmlns:p14="http://schemas.microsoft.com/office/powerpoint/2010/main" val="879924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B7768B80-1E9F-4DEA-96D9-7CFDA2E9E8BA}" type="slidenum">
              <a:rPr lang="en-US" altLang="en-US">
                <a:latin typeface="Verdana" panose="020B0604030504040204" pitchFamily="34" charset="0"/>
              </a:rPr>
              <a:pPr/>
              <a:t>35</a:t>
            </a:fld>
            <a:endParaRPr lang="en-US" altLang="en-US" dirty="0">
              <a:latin typeface="Verdana" panose="020B0604030504040204" pitchFamily="34" charset="0"/>
            </a:endParaRPr>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228600" indent="-228600">
              <a:spcBef>
                <a:spcPct val="0"/>
              </a:spcBef>
            </a:pPr>
            <a:r>
              <a:rPr lang="en-US" altLang="en-US" sz="1100" dirty="0" smtClean="0"/>
              <a:t>Item</a:t>
            </a:r>
            <a:r>
              <a:rPr lang="en-US" altLang="en-US" sz="1100" baseline="0" dirty="0" smtClean="0"/>
              <a:t> A. </a:t>
            </a:r>
            <a:endParaRPr lang="en-US" altLang="en-US" sz="1100" dirty="0" smtClean="0"/>
          </a:p>
        </p:txBody>
      </p:sp>
    </p:spTree>
    <p:extLst>
      <p:ext uri="{BB962C8B-B14F-4D97-AF65-F5344CB8AC3E}">
        <p14:creationId xmlns:p14="http://schemas.microsoft.com/office/powerpoint/2010/main" val="20477307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EE1AE701-4070-406A-BA73-7B260C2A1E77}" type="slidenum">
              <a:rPr lang="en-US" altLang="en-US">
                <a:latin typeface="Verdana" panose="020B0604030504040204" pitchFamily="34" charset="0"/>
              </a:rPr>
              <a:pPr/>
              <a:t>36</a:t>
            </a:fld>
            <a:endParaRPr lang="en-US" altLang="en-US" dirty="0">
              <a:latin typeface="Verdana" panose="020B0604030504040204" pitchFamily="34" charset="0"/>
            </a:endParaRPr>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228600" indent="-228600">
              <a:spcBef>
                <a:spcPct val="0"/>
              </a:spcBef>
            </a:pPr>
            <a:r>
              <a:rPr lang="en-US" altLang="en-US" sz="1100" dirty="0" smtClean="0"/>
              <a:t>Item C.</a:t>
            </a:r>
          </a:p>
        </p:txBody>
      </p:sp>
    </p:spTree>
    <p:extLst>
      <p:ext uri="{BB962C8B-B14F-4D97-AF65-F5344CB8AC3E}">
        <p14:creationId xmlns:p14="http://schemas.microsoft.com/office/powerpoint/2010/main" val="4688377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1BBF6F94-448C-45DC-8135-E788C777960D}" type="slidenum">
              <a:rPr lang="en-US" altLang="en-US">
                <a:latin typeface="Verdana" panose="020B0604030504040204" pitchFamily="34" charset="0"/>
              </a:rPr>
              <a:pPr/>
              <a:t>37</a:t>
            </a:fld>
            <a:endParaRPr lang="en-US" altLang="en-US" dirty="0">
              <a:latin typeface="Verdana" panose="020B0604030504040204" pitchFamily="34" charset="0"/>
            </a:endParaRPr>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r>
              <a:rPr lang="en-US" altLang="en-US" sz="1100" dirty="0" smtClean="0"/>
              <a:t>Item A. SDM and family meetings are an iterative process: One informs the other. </a:t>
            </a:r>
          </a:p>
        </p:txBody>
      </p:sp>
    </p:spTree>
    <p:extLst>
      <p:ext uri="{BB962C8B-B14F-4D97-AF65-F5344CB8AC3E}">
        <p14:creationId xmlns:p14="http://schemas.microsoft.com/office/powerpoint/2010/main" val="24428554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B15EE414-81AD-49FD-854D-9D67FFD73E80}" type="slidenum">
              <a:rPr lang="en-US" altLang="en-US">
                <a:latin typeface="Verdana" panose="020B0604030504040204" pitchFamily="34" charset="0"/>
              </a:rPr>
              <a:pPr/>
              <a:t>38</a:t>
            </a:fld>
            <a:endParaRPr lang="en-US" altLang="en-US" dirty="0">
              <a:latin typeface="Verdana" panose="020B0604030504040204" pitchFamily="34" charset="0"/>
            </a:endParaRPr>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r>
              <a:rPr lang="en-US" altLang="en-US" sz="1100" dirty="0" smtClean="0"/>
              <a:t>Item C. Assessments are not paperwork.</a:t>
            </a:r>
            <a:r>
              <a:rPr lang="en-US" altLang="en-US" sz="1100" baseline="0" dirty="0" smtClean="0"/>
              <a:t> They are a prompt for practice and a framework for conducting assessments that support better decisions and outcomes.</a:t>
            </a:r>
            <a:endParaRPr lang="en-US" altLang="en-US" sz="1100" dirty="0" smtClean="0"/>
          </a:p>
        </p:txBody>
      </p:sp>
    </p:spTree>
    <p:extLst>
      <p:ext uri="{BB962C8B-B14F-4D97-AF65-F5344CB8AC3E}">
        <p14:creationId xmlns:p14="http://schemas.microsoft.com/office/powerpoint/2010/main" val="32710091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1138244-0F75-457F-8275-9E7816123DAF}" type="slidenum">
              <a:rPr lang="en-US" altLang="en-US">
                <a:latin typeface="Verdana" panose="020B0604030504040204" pitchFamily="34" charset="0"/>
              </a:rPr>
              <a:pPr/>
              <a:t>39</a:t>
            </a:fld>
            <a:endParaRPr lang="en-US" altLang="en-US" dirty="0">
              <a:latin typeface="Verdana" panose="020B0604030504040204" pitchFamily="34" charset="0"/>
            </a:endParaRPr>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r>
              <a:rPr lang="en-US" altLang="en-US" sz="1100" dirty="0" smtClean="0"/>
              <a:t>A is the correct answer. D would indicate that the child may be part of more</a:t>
            </a:r>
            <a:r>
              <a:rPr lang="en-US" altLang="en-US" sz="1100" baseline="0" dirty="0" smtClean="0"/>
              <a:t> than one household.</a:t>
            </a:r>
            <a:endParaRPr lang="en-US" altLang="en-US" sz="1100" dirty="0" smtClean="0"/>
          </a:p>
        </p:txBody>
      </p:sp>
    </p:spTree>
    <p:extLst>
      <p:ext uri="{BB962C8B-B14F-4D97-AF65-F5344CB8AC3E}">
        <p14:creationId xmlns:p14="http://schemas.microsoft.com/office/powerpoint/2010/main" val="1683262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0655272-ACB7-494D-8335-953D645A19B9}" type="slidenum">
              <a:rPr lang="en-US" altLang="en-US">
                <a:latin typeface="Verdana" panose="020B0604030504040204" pitchFamily="34" charset="0"/>
              </a:rPr>
              <a:pPr/>
              <a:t>4</a:t>
            </a:fld>
            <a:endParaRPr lang="en-US" altLang="en-US" dirty="0">
              <a:latin typeface="Verdana" panose="020B0604030504040204" pitchFamily="34" charset="0"/>
            </a:endParaRPr>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r>
              <a:rPr lang="en-US" altLang="en-US" sz="1100" dirty="0" smtClean="0"/>
              <a:t>Item C. The allegation was about abuse by a foster parent.</a:t>
            </a:r>
          </a:p>
          <a:p>
            <a:pPr>
              <a:spcBef>
                <a:spcPct val="0"/>
              </a:spcBef>
            </a:pPr>
            <a:endParaRPr lang="en-US" altLang="en-US" sz="1100" dirty="0" smtClean="0"/>
          </a:p>
          <a:p>
            <a:pPr>
              <a:spcBef>
                <a:spcPct val="0"/>
              </a:spcBef>
            </a:pPr>
            <a:r>
              <a:rPr lang="en-US" altLang="en-US" sz="1100" dirty="0" smtClean="0"/>
              <a:t>Items</a:t>
            </a:r>
            <a:r>
              <a:rPr lang="en-US" altLang="en-US" sz="1100" baseline="0" dirty="0" smtClean="0"/>
              <a:t> A, B, and D are part of the preliminary screening tool. If marked as present, these would complete the assessment and no other SDM assessments would be required.</a:t>
            </a:r>
            <a:endParaRPr lang="en-US" altLang="en-US" sz="1100" dirty="0" smtClean="0"/>
          </a:p>
        </p:txBody>
      </p:sp>
    </p:spTree>
    <p:extLst>
      <p:ext uri="{BB962C8B-B14F-4D97-AF65-F5344CB8AC3E}">
        <p14:creationId xmlns:p14="http://schemas.microsoft.com/office/powerpoint/2010/main" val="7958909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4168FA7E-D4B7-44D4-B033-482FA22A5E1C}" type="slidenum">
              <a:rPr lang="en-US" altLang="en-US">
                <a:latin typeface="Verdana" panose="020B0604030504040204" pitchFamily="34" charset="0"/>
              </a:rPr>
              <a:pPr/>
              <a:t>40</a:t>
            </a:fld>
            <a:endParaRPr lang="en-US" altLang="en-US" dirty="0">
              <a:latin typeface="Verdana" panose="020B0604030504040204" pitchFamily="34" charset="0"/>
            </a:endParaRPr>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228600" indent="-228600">
              <a:spcBef>
                <a:spcPct val="0"/>
              </a:spcBef>
            </a:pPr>
            <a:r>
              <a:rPr lang="en-US" altLang="en-US" sz="1100" dirty="0" smtClean="0"/>
              <a:t>Item C. The case-carrying worker counts, and B and D are designated contacts. </a:t>
            </a:r>
          </a:p>
        </p:txBody>
      </p:sp>
    </p:spTree>
    <p:extLst>
      <p:ext uri="{BB962C8B-B14F-4D97-AF65-F5344CB8AC3E}">
        <p14:creationId xmlns:p14="http://schemas.microsoft.com/office/powerpoint/2010/main" val="2864033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A09082F-910C-4D60-B0CE-3EDAABBCCE86}" type="slidenum">
              <a:rPr lang="en-US" altLang="en-US">
                <a:latin typeface="Verdana" panose="020B0604030504040204" pitchFamily="34" charset="0"/>
              </a:rPr>
              <a:pPr/>
              <a:t>41</a:t>
            </a:fld>
            <a:endParaRPr lang="en-US" altLang="en-US" dirty="0">
              <a:latin typeface="Verdana" panose="020B0604030504040204" pitchFamily="34" charset="0"/>
            </a:endParaRPr>
          </a:p>
        </p:txBody>
      </p:sp>
      <p:sp>
        <p:nvSpPr>
          <p:cNvPr id="1034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228600" indent="-228600">
              <a:spcBef>
                <a:spcPct val="0"/>
              </a:spcBef>
            </a:pPr>
            <a:r>
              <a:rPr lang="en-US" altLang="en-US" sz="1100" dirty="0" smtClean="0"/>
              <a:t>Item D. </a:t>
            </a:r>
          </a:p>
        </p:txBody>
      </p:sp>
    </p:spTree>
    <p:extLst>
      <p:ext uri="{BB962C8B-B14F-4D97-AF65-F5344CB8AC3E}">
        <p14:creationId xmlns:p14="http://schemas.microsoft.com/office/powerpoint/2010/main" val="2284295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B6EA6A8B-52E7-41BC-B53D-ED434F3C451D}" type="slidenum">
              <a:rPr lang="en-US" altLang="en-US">
                <a:latin typeface="Verdana" panose="020B0604030504040204" pitchFamily="34" charset="0"/>
              </a:rPr>
              <a:pPr/>
              <a:t>42</a:t>
            </a:fld>
            <a:endParaRPr lang="en-US" altLang="en-US" dirty="0">
              <a:latin typeface="Verdana" panose="020B0604030504040204" pitchFamily="34" charset="0"/>
            </a:endParaRPr>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228600" indent="-228600">
              <a:spcBef>
                <a:spcPct val="0"/>
              </a:spcBef>
            </a:pPr>
            <a:r>
              <a:rPr lang="en-US" altLang="en-US" sz="1100" dirty="0" smtClean="0"/>
              <a:t>Item D.</a:t>
            </a:r>
          </a:p>
        </p:txBody>
      </p:sp>
    </p:spTree>
    <p:extLst>
      <p:ext uri="{BB962C8B-B14F-4D97-AF65-F5344CB8AC3E}">
        <p14:creationId xmlns:p14="http://schemas.microsoft.com/office/powerpoint/2010/main" val="9579926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4D2C713-85D2-41A6-83FD-DCCF2CBD9878}" type="slidenum">
              <a:rPr lang="en-US" altLang="en-US">
                <a:latin typeface="Verdana" panose="020B0604030504040204" pitchFamily="34" charset="0"/>
              </a:rPr>
              <a:pPr/>
              <a:t>43</a:t>
            </a:fld>
            <a:endParaRPr lang="en-US" altLang="en-US" dirty="0">
              <a:latin typeface="Verdana" panose="020B0604030504040204" pitchFamily="34" charset="0"/>
            </a:endParaRPr>
          </a:p>
        </p:txBody>
      </p:sp>
      <p:sp>
        <p:nvSpPr>
          <p:cNvPr id="1054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228600" indent="-228600">
              <a:spcBef>
                <a:spcPct val="0"/>
              </a:spcBef>
            </a:pPr>
            <a:endParaRPr lang="en-US" altLang="en-US" sz="1100" dirty="0" smtClean="0"/>
          </a:p>
        </p:txBody>
      </p:sp>
    </p:spTree>
    <p:extLst>
      <p:ext uri="{BB962C8B-B14F-4D97-AF65-F5344CB8AC3E}">
        <p14:creationId xmlns:p14="http://schemas.microsoft.com/office/powerpoint/2010/main" val="33395880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9A702534-B2F8-4E04-8C07-D34BF4496449}" type="slidenum">
              <a:rPr lang="en-US" altLang="en-US">
                <a:latin typeface="Verdana" panose="020B0604030504040204" pitchFamily="34" charset="0"/>
              </a:rPr>
              <a:pPr/>
              <a:t>44</a:t>
            </a:fld>
            <a:endParaRPr lang="en-US" altLang="en-US" dirty="0">
              <a:latin typeface="Verdana" panose="020B0604030504040204" pitchFamily="34" charset="0"/>
            </a:endParaRPr>
          </a:p>
        </p:txBody>
      </p:sp>
      <p:sp>
        <p:nvSpPr>
          <p:cNvPr id="1064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r>
              <a:rPr lang="en-US" altLang="en-US" sz="1100" dirty="0" smtClean="0"/>
              <a:t>Item</a:t>
            </a:r>
            <a:r>
              <a:rPr lang="en-US" altLang="en-US" sz="1100" baseline="0" dirty="0" smtClean="0"/>
              <a:t> D. This matter should be reported to law enforcement regarding an out-of-home perpetrator.</a:t>
            </a:r>
            <a:endParaRPr lang="en-US" altLang="en-US" sz="1100" dirty="0" smtClean="0"/>
          </a:p>
        </p:txBody>
      </p:sp>
    </p:spTree>
    <p:extLst>
      <p:ext uri="{BB962C8B-B14F-4D97-AF65-F5344CB8AC3E}">
        <p14:creationId xmlns:p14="http://schemas.microsoft.com/office/powerpoint/2010/main" val="2503635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1335FC92-1C8C-454D-B73F-8C8E029482BB}" type="slidenum">
              <a:rPr lang="en-US" altLang="en-US">
                <a:latin typeface="Verdana" panose="020B0604030504040204" pitchFamily="34" charset="0"/>
              </a:rPr>
              <a:pPr/>
              <a:t>45</a:t>
            </a:fld>
            <a:endParaRPr lang="en-US" altLang="en-US" dirty="0">
              <a:latin typeface="Verdana" panose="020B0604030504040204" pitchFamily="34" charset="0"/>
            </a:endParaRPr>
          </a:p>
        </p:txBody>
      </p:sp>
      <p:sp>
        <p:nvSpPr>
          <p:cNvPr id="1075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228600" indent="-228600">
              <a:spcBef>
                <a:spcPct val="0"/>
              </a:spcBef>
            </a:pPr>
            <a:r>
              <a:rPr lang="en-US" altLang="en-US" sz="1100" dirty="0" smtClean="0"/>
              <a:t>Item B.</a:t>
            </a:r>
          </a:p>
          <a:p>
            <a:pPr marL="228600" indent="-228600">
              <a:spcBef>
                <a:spcPct val="0"/>
              </a:spcBef>
            </a:pPr>
            <a:endParaRPr lang="en-US" altLang="en-US" sz="1100" dirty="0" smtClean="0"/>
          </a:p>
          <a:p>
            <a:pPr marL="228600" indent="-228600">
              <a:spcBef>
                <a:spcPct val="0"/>
              </a:spcBef>
            </a:pPr>
            <a:r>
              <a:rPr lang="en-US" altLang="en-US" sz="1100" dirty="0" smtClean="0"/>
              <a:t>A: Child is not over 10.</a:t>
            </a:r>
          </a:p>
          <a:p>
            <a:pPr marL="228600" indent="-228600">
              <a:spcBef>
                <a:spcPct val="0"/>
              </a:spcBef>
            </a:pPr>
            <a:endParaRPr lang="en-US" altLang="en-US" sz="1100" dirty="0" smtClean="0"/>
          </a:p>
          <a:p>
            <a:pPr marL="228600" indent="-228600">
              <a:spcBef>
                <a:spcPct val="0"/>
              </a:spcBef>
            </a:pPr>
            <a:r>
              <a:rPr lang="en-US" altLang="en-US" sz="1100" dirty="0" smtClean="0"/>
              <a:t>C: Incident is too recent.</a:t>
            </a:r>
          </a:p>
          <a:p>
            <a:pPr marL="228600" indent="-228600">
              <a:spcBef>
                <a:spcPct val="0"/>
              </a:spcBef>
            </a:pPr>
            <a:endParaRPr lang="en-US" altLang="en-US" sz="1100" dirty="0" smtClean="0"/>
          </a:p>
          <a:p>
            <a:pPr marL="228600" indent="-228600">
              <a:spcBef>
                <a:spcPct val="0"/>
              </a:spcBef>
            </a:pPr>
            <a:r>
              <a:rPr lang="en-US" altLang="en-US" sz="1100" dirty="0" smtClean="0"/>
              <a:t>D: Circumstances have not changed.</a:t>
            </a:r>
          </a:p>
          <a:p>
            <a:pPr marL="228600" indent="-228600">
              <a:spcBef>
                <a:spcPct val="0"/>
              </a:spcBef>
            </a:pPr>
            <a:endParaRPr lang="en-US" altLang="en-US" sz="1100" dirty="0" smtClean="0"/>
          </a:p>
        </p:txBody>
      </p:sp>
    </p:spTree>
    <p:extLst>
      <p:ext uri="{BB962C8B-B14F-4D97-AF65-F5344CB8AC3E}">
        <p14:creationId xmlns:p14="http://schemas.microsoft.com/office/powerpoint/2010/main" val="5338569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A1E11AD-C600-4717-BC59-53AF8EC34637}" type="slidenum">
              <a:rPr lang="en-US" altLang="en-US">
                <a:latin typeface="Verdana" panose="020B0604030504040204" pitchFamily="34" charset="0"/>
              </a:rPr>
              <a:pPr/>
              <a:t>46</a:t>
            </a:fld>
            <a:endParaRPr lang="en-US" altLang="en-US" dirty="0">
              <a:latin typeface="Verdana" panose="020B0604030504040204" pitchFamily="34" charset="0"/>
            </a:endParaRPr>
          </a:p>
        </p:txBody>
      </p:sp>
      <p:sp>
        <p:nvSpPr>
          <p:cNvPr id="1085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228600" indent="-228600">
              <a:spcBef>
                <a:spcPct val="0"/>
              </a:spcBef>
            </a:pPr>
            <a:endParaRPr lang="en-US" altLang="en-US" sz="1100" dirty="0" smtClean="0"/>
          </a:p>
        </p:txBody>
      </p:sp>
    </p:spTree>
    <p:extLst>
      <p:ext uri="{BB962C8B-B14F-4D97-AF65-F5344CB8AC3E}">
        <p14:creationId xmlns:p14="http://schemas.microsoft.com/office/powerpoint/2010/main" val="5651557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CB0994D-B455-46C6-BF52-2C9702A33E5E}" type="slidenum">
              <a:rPr lang="en-US" altLang="en-US">
                <a:latin typeface="Verdana" panose="020B0604030504040204" pitchFamily="34" charset="0"/>
              </a:rPr>
              <a:pPr/>
              <a:t>47</a:t>
            </a:fld>
            <a:endParaRPr lang="en-US" altLang="en-US" dirty="0">
              <a:latin typeface="Verdana" panose="020B0604030504040204" pitchFamily="34" charset="0"/>
            </a:endParaRPr>
          </a:p>
        </p:txBody>
      </p:sp>
      <p:sp>
        <p:nvSpPr>
          <p:cNvPr id="1095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228600" indent="-228600">
              <a:spcBef>
                <a:spcPct val="0"/>
              </a:spcBef>
            </a:pPr>
            <a:r>
              <a:rPr lang="en-US" altLang="en-US" sz="1100" dirty="0" smtClean="0"/>
              <a:t>Item B is correct.</a:t>
            </a:r>
          </a:p>
        </p:txBody>
      </p:sp>
    </p:spTree>
    <p:extLst>
      <p:ext uri="{BB962C8B-B14F-4D97-AF65-F5344CB8AC3E}">
        <p14:creationId xmlns:p14="http://schemas.microsoft.com/office/powerpoint/2010/main" val="14713822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0BD6F40-DE69-4674-83CC-62E2681B7105}" type="slidenum">
              <a:rPr lang="en-US" altLang="en-US">
                <a:latin typeface="Verdana" panose="020B0604030504040204" pitchFamily="34" charset="0"/>
              </a:rPr>
              <a:pPr/>
              <a:t>48</a:t>
            </a:fld>
            <a:endParaRPr lang="en-US" altLang="en-US" dirty="0">
              <a:latin typeface="Verdana" panose="020B0604030504040204" pitchFamily="34" charset="0"/>
            </a:endParaRPr>
          </a:p>
        </p:txBody>
      </p:sp>
      <p:sp>
        <p:nvSpPr>
          <p:cNvPr id="1105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228600" indent="-228600">
              <a:spcBef>
                <a:spcPct val="0"/>
              </a:spcBef>
            </a:pPr>
            <a:r>
              <a:rPr lang="en-US" altLang="en-US" sz="1100" dirty="0" smtClean="0"/>
              <a:t>Item D is correct.</a:t>
            </a:r>
          </a:p>
        </p:txBody>
      </p:sp>
    </p:spTree>
    <p:extLst>
      <p:ext uri="{BB962C8B-B14F-4D97-AF65-F5344CB8AC3E}">
        <p14:creationId xmlns:p14="http://schemas.microsoft.com/office/powerpoint/2010/main" val="39788084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8FAF169-9047-423B-AA1B-F87D1D7198CD}" type="slidenum">
              <a:rPr lang="en-US" altLang="en-US">
                <a:latin typeface="Verdana" panose="020B0604030504040204" pitchFamily="34" charset="0"/>
              </a:rPr>
              <a:pPr/>
              <a:t>49</a:t>
            </a:fld>
            <a:endParaRPr lang="en-US" altLang="en-US" dirty="0">
              <a:latin typeface="Verdana" panose="020B0604030504040204" pitchFamily="34" charset="0"/>
            </a:endParaRPr>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228600" indent="-228600">
              <a:spcBef>
                <a:spcPct val="0"/>
              </a:spcBef>
            </a:pPr>
            <a:r>
              <a:rPr lang="en-US" altLang="en-US" sz="1100" dirty="0" smtClean="0"/>
              <a:t>Item C.</a:t>
            </a:r>
          </a:p>
        </p:txBody>
      </p:sp>
    </p:spTree>
    <p:extLst>
      <p:ext uri="{BB962C8B-B14F-4D97-AF65-F5344CB8AC3E}">
        <p14:creationId xmlns:p14="http://schemas.microsoft.com/office/powerpoint/2010/main" val="2541464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2F39AE59-0EB5-417C-9F19-F53B9A05933F}" type="slidenum">
              <a:rPr lang="en-US" altLang="en-US">
                <a:latin typeface="Verdana" panose="020B0604030504040204" pitchFamily="34" charset="0"/>
              </a:rPr>
              <a:pPr/>
              <a:t>5</a:t>
            </a:fld>
            <a:endParaRPr lang="en-US" altLang="en-US" dirty="0">
              <a:latin typeface="Verdana" panose="020B0604030504040204" pitchFamily="34" charset="0"/>
            </a:endParaRPr>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r>
              <a:rPr lang="en-US" altLang="en-US" sz="1100" dirty="0" smtClean="0"/>
              <a:t>Item A. The worker should probe the caller for the particular dynamics of how alleged domestic violence may be affecting children in this family.</a:t>
            </a:r>
          </a:p>
        </p:txBody>
      </p:sp>
    </p:spTree>
    <p:extLst>
      <p:ext uri="{BB962C8B-B14F-4D97-AF65-F5344CB8AC3E}">
        <p14:creationId xmlns:p14="http://schemas.microsoft.com/office/powerpoint/2010/main" val="3697517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4CD31AEA-399A-4B27-8C8C-3874ADEDC961}" type="slidenum">
              <a:rPr lang="en-US" altLang="en-US">
                <a:latin typeface="Verdana" panose="020B0604030504040204" pitchFamily="34" charset="0"/>
              </a:rPr>
              <a:pPr/>
              <a:t>50</a:t>
            </a:fld>
            <a:endParaRPr lang="en-US" altLang="en-US" dirty="0">
              <a:latin typeface="Verdana" panose="020B0604030504040204" pitchFamily="34" charset="0"/>
            </a:endParaRPr>
          </a:p>
        </p:txBody>
      </p:sp>
      <p:sp>
        <p:nvSpPr>
          <p:cNvPr id="1126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r>
              <a:rPr lang="en-US" altLang="en-US" sz="1100" dirty="0" smtClean="0"/>
              <a:t>Item C. Those</a:t>
            </a:r>
            <a:r>
              <a:rPr lang="en-US" altLang="en-US" sz="1100" baseline="0" dirty="0" smtClean="0"/>
              <a:t> characteristics m</a:t>
            </a:r>
            <a:r>
              <a:rPr lang="en-US" altLang="en-US" sz="1100" dirty="0" smtClean="0"/>
              <a:t>ay indicate current intoxication, but not necessarily a drug/alcohol problem. </a:t>
            </a:r>
          </a:p>
          <a:p>
            <a:pPr marL="228600" indent="-228600">
              <a:spcBef>
                <a:spcPct val="0"/>
              </a:spcBef>
            </a:pPr>
            <a:r>
              <a:rPr lang="en-US" altLang="en-US" sz="1100" dirty="0" smtClean="0"/>
              <a:t> </a:t>
            </a:r>
          </a:p>
        </p:txBody>
      </p:sp>
    </p:spTree>
    <p:extLst>
      <p:ext uri="{BB962C8B-B14F-4D97-AF65-F5344CB8AC3E}">
        <p14:creationId xmlns:p14="http://schemas.microsoft.com/office/powerpoint/2010/main" val="21919334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5F6F284-6B7F-40A7-9D2E-65F79C22C8B5}" type="slidenum">
              <a:rPr lang="en-US" altLang="en-US">
                <a:latin typeface="Verdana" panose="020B0604030504040204" pitchFamily="34" charset="0"/>
              </a:rPr>
              <a:pPr/>
              <a:t>51</a:t>
            </a:fld>
            <a:endParaRPr lang="en-US" altLang="en-US" dirty="0">
              <a:latin typeface="Verdana" panose="020B0604030504040204" pitchFamily="34" charset="0"/>
            </a:endParaRPr>
          </a:p>
        </p:txBody>
      </p:sp>
      <p:sp>
        <p:nvSpPr>
          <p:cNvPr id="1136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228600" indent="-228600">
              <a:spcBef>
                <a:spcPct val="0"/>
              </a:spcBef>
            </a:pPr>
            <a:r>
              <a:rPr lang="en-US" altLang="en-US" sz="1100" dirty="0" smtClean="0"/>
              <a:t>Item A.</a:t>
            </a:r>
          </a:p>
        </p:txBody>
      </p:sp>
    </p:spTree>
    <p:extLst>
      <p:ext uri="{BB962C8B-B14F-4D97-AF65-F5344CB8AC3E}">
        <p14:creationId xmlns:p14="http://schemas.microsoft.com/office/powerpoint/2010/main" val="8609705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8978029E-7275-423D-B606-05107F4E72C1}" type="slidenum">
              <a:rPr lang="en-US" altLang="en-US">
                <a:latin typeface="Verdana" panose="020B0604030504040204" pitchFamily="34" charset="0"/>
              </a:rPr>
              <a:pPr/>
              <a:t>52</a:t>
            </a:fld>
            <a:endParaRPr lang="en-US" altLang="en-US" dirty="0">
              <a:latin typeface="Verdana" panose="020B0604030504040204" pitchFamily="34" charset="0"/>
            </a:endParaRPr>
          </a:p>
        </p:txBody>
      </p:sp>
      <p:sp>
        <p:nvSpPr>
          <p:cNvPr id="1146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228600" indent="-228600">
              <a:spcBef>
                <a:spcPct val="0"/>
              </a:spcBef>
            </a:pPr>
            <a:r>
              <a:rPr lang="en-US" altLang="en-US" sz="1100" dirty="0" smtClean="0"/>
              <a:t>Item B is correct.</a:t>
            </a:r>
          </a:p>
        </p:txBody>
      </p:sp>
    </p:spTree>
    <p:extLst>
      <p:ext uri="{BB962C8B-B14F-4D97-AF65-F5344CB8AC3E}">
        <p14:creationId xmlns:p14="http://schemas.microsoft.com/office/powerpoint/2010/main" val="19603092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91A2AFB-6D97-4C41-9ACB-66167EBFE385}" type="slidenum">
              <a:rPr lang="en-US" altLang="en-US">
                <a:latin typeface="Verdana" panose="020B0604030504040204" pitchFamily="34" charset="0"/>
              </a:rPr>
              <a:pPr/>
              <a:t>53</a:t>
            </a:fld>
            <a:endParaRPr lang="en-US" altLang="en-US" dirty="0">
              <a:latin typeface="Verdana" panose="020B0604030504040204" pitchFamily="34" charset="0"/>
            </a:endParaRPr>
          </a:p>
        </p:txBody>
      </p:sp>
      <p:sp>
        <p:nvSpPr>
          <p:cNvPr id="1157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228600" indent="-228600">
              <a:spcBef>
                <a:spcPct val="0"/>
              </a:spcBef>
            </a:pPr>
            <a:r>
              <a:rPr lang="en-US" altLang="en-US" sz="1100" dirty="0" smtClean="0"/>
              <a:t>Item D. </a:t>
            </a:r>
          </a:p>
          <a:p>
            <a:pPr marL="228600" indent="-228600">
              <a:spcBef>
                <a:spcPct val="0"/>
              </a:spcBef>
            </a:pPr>
            <a:endParaRPr lang="en-US" altLang="en-US" sz="1100" dirty="0" smtClean="0"/>
          </a:p>
          <a:p>
            <a:pPr marL="228600" indent="-228600">
              <a:spcBef>
                <a:spcPct val="0"/>
              </a:spcBef>
            </a:pPr>
            <a:r>
              <a:rPr lang="en-US" altLang="en-US" sz="1100" dirty="0" smtClean="0"/>
              <a:t>Items A and B indicate child is NOT at expected level.</a:t>
            </a:r>
          </a:p>
          <a:p>
            <a:pPr marL="228600" indent="-228600">
              <a:spcBef>
                <a:spcPct val="0"/>
              </a:spcBef>
            </a:pPr>
            <a:endParaRPr lang="en-US" altLang="en-US" sz="1100" dirty="0" smtClean="0"/>
          </a:p>
          <a:p>
            <a:pPr marL="228600" indent="-228600">
              <a:spcBef>
                <a:spcPct val="0"/>
              </a:spcBef>
            </a:pPr>
            <a:r>
              <a:rPr lang="en-US" altLang="en-US" sz="1100" dirty="0" smtClean="0"/>
              <a:t>C suggests advanced physical development.</a:t>
            </a:r>
          </a:p>
        </p:txBody>
      </p:sp>
    </p:spTree>
    <p:extLst>
      <p:ext uri="{BB962C8B-B14F-4D97-AF65-F5344CB8AC3E}">
        <p14:creationId xmlns:p14="http://schemas.microsoft.com/office/powerpoint/2010/main" val="15148378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FC30E09-7F3A-47D1-9EE8-890CAED296FD}" type="slidenum">
              <a:rPr lang="en-US" altLang="en-US">
                <a:latin typeface="Verdana" panose="020B0604030504040204" pitchFamily="34" charset="0"/>
              </a:rPr>
              <a:pPr/>
              <a:t>54</a:t>
            </a:fld>
            <a:endParaRPr lang="en-US" altLang="en-US" dirty="0">
              <a:latin typeface="Verdana" panose="020B0604030504040204" pitchFamily="34" charset="0"/>
            </a:endParaRPr>
          </a:p>
        </p:txBody>
      </p:sp>
      <p:sp>
        <p:nvSpPr>
          <p:cNvPr id="1167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228600" indent="-228600">
              <a:spcBef>
                <a:spcPct val="0"/>
              </a:spcBef>
            </a:pPr>
            <a:r>
              <a:rPr lang="en-US" altLang="en-US" sz="1100" dirty="0" smtClean="0"/>
              <a:t>Item D. </a:t>
            </a:r>
          </a:p>
          <a:p>
            <a:pPr marL="228600" indent="-228600">
              <a:spcBef>
                <a:spcPct val="0"/>
              </a:spcBef>
            </a:pPr>
            <a:endParaRPr lang="en-US" altLang="en-US" sz="1100" dirty="0" smtClean="0"/>
          </a:p>
          <a:p>
            <a:pPr>
              <a:spcBef>
                <a:spcPct val="0"/>
              </a:spcBef>
            </a:pPr>
            <a:r>
              <a:rPr lang="en-US" altLang="en-US" sz="1100" dirty="0" smtClean="0"/>
              <a:t>A does not apply because referrals received after this case was opened are not considered “prior.”</a:t>
            </a:r>
          </a:p>
          <a:p>
            <a:pPr>
              <a:spcBef>
                <a:spcPct val="0"/>
              </a:spcBef>
            </a:pPr>
            <a:endParaRPr lang="en-US" altLang="en-US" sz="1100" dirty="0" smtClean="0"/>
          </a:p>
          <a:p>
            <a:pPr>
              <a:spcBef>
                <a:spcPct val="0"/>
              </a:spcBef>
            </a:pPr>
            <a:r>
              <a:rPr lang="en-US" altLang="en-US" sz="1100" dirty="0" smtClean="0"/>
              <a:t>B does not apply because referrals that were evaluated out do not count.</a:t>
            </a:r>
          </a:p>
          <a:p>
            <a:pPr>
              <a:spcBef>
                <a:spcPct val="0"/>
              </a:spcBef>
            </a:pPr>
            <a:endParaRPr lang="en-US" altLang="en-US" sz="1100" dirty="0" smtClean="0"/>
          </a:p>
          <a:p>
            <a:pPr>
              <a:spcBef>
                <a:spcPct val="0"/>
              </a:spcBef>
            </a:pPr>
            <a:r>
              <a:rPr lang="en-US" altLang="en-US" sz="1100" dirty="0" smtClean="0"/>
              <a:t>C does not apply because the alleged perpetrator is not a current household member. (If the parent was investigated for failure to protect in connection with the sexual abuse by a teacher, that WOULD be counted). </a:t>
            </a:r>
          </a:p>
        </p:txBody>
      </p:sp>
    </p:spTree>
    <p:extLst>
      <p:ext uri="{BB962C8B-B14F-4D97-AF65-F5344CB8AC3E}">
        <p14:creationId xmlns:p14="http://schemas.microsoft.com/office/powerpoint/2010/main" val="17301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2A67A63E-09A2-4418-8CB7-B06CD1B08939}" type="slidenum">
              <a:rPr lang="en-US" altLang="en-US">
                <a:latin typeface="Verdana" panose="020B0604030504040204" pitchFamily="34" charset="0"/>
              </a:rPr>
              <a:pPr/>
              <a:t>6</a:t>
            </a:fld>
            <a:endParaRPr lang="en-US" altLang="en-US" dirty="0">
              <a:latin typeface="Verdana" panose="020B0604030504040204" pitchFamily="34" charset="0"/>
            </a:endParaRPr>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r>
              <a:rPr lang="en-US" altLang="en-US" sz="1100" dirty="0" smtClean="0"/>
              <a:t>Item B. Be certain to state the policy. It</a:t>
            </a:r>
            <a:r>
              <a:rPr lang="en-US" altLang="en-US" sz="1100" baseline="0" dirty="0" smtClean="0"/>
              <a:t> i</a:t>
            </a:r>
            <a:r>
              <a:rPr lang="en-US" altLang="en-US" sz="1100" dirty="0" smtClean="0"/>
              <a:t>s a good idea to develop consistent codes for specific local policies and have workers use these in the text field.</a:t>
            </a:r>
          </a:p>
        </p:txBody>
      </p:sp>
    </p:spTree>
    <p:extLst>
      <p:ext uri="{BB962C8B-B14F-4D97-AF65-F5344CB8AC3E}">
        <p14:creationId xmlns:p14="http://schemas.microsoft.com/office/powerpoint/2010/main" val="2855655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2BF44DAE-D3BF-4C4C-96F3-8579BF5F530D}" type="slidenum">
              <a:rPr lang="en-US" altLang="en-US">
                <a:latin typeface="Verdana" panose="020B0604030504040204" pitchFamily="34" charset="0"/>
              </a:rPr>
              <a:pPr/>
              <a:t>7</a:t>
            </a:fld>
            <a:endParaRPr lang="en-US" altLang="en-US" dirty="0">
              <a:latin typeface="Verdana" panose="020B0604030504040204" pitchFamily="34" charset="0"/>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r>
              <a:rPr lang="en-US" altLang="en-US" sz="1100" dirty="0" smtClean="0"/>
              <a:t>Item D. Review the reporter’s concerns in light of the screening tool. Either the worker marked criteria that should not have been marked, or there really should be a response. </a:t>
            </a:r>
          </a:p>
        </p:txBody>
      </p:sp>
    </p:spTree>
    <p:extLst>
      <p:ext uri="{BB962C8B-B14F-4D97-AF65-F5344CB8AC3E}">
        <p14:creationId xmlns:p14="http://schemas.microsoft.com/office/powerpoint/2010/main" val="1737387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30D5C0A-0B63-4C8A-824D-9ACFB3AF5928}" type="slidenum">
              <a:rPr lang="en-US" altLang="en-US">
                <a:latin typeface="Verdana" panose="020B0604030504040204" pitchFamily="34" charset="0"/>
              </a:rPr>
              <a:pPr/>
              <a:t>8</a:t>
            </a:fld>
            <a:endParaRPr lang="en-US" altLang="en-US" dirty="0">
              <a:latin typeface="Verdana" panose="020B0604030504040204" pitchFamily="34" charset="0"/>
            </a:endParaRPr>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r>
              <a:rPr lang="en-US" altLang="en-US" sz="1100" dirty="0" smtClean="0"/>
              <a:t>Item A. The forensic value of interviewing the child before further coaching warrants an immediate response. B is not applicable because the officer is not requesting an immediate response; just because the reporter is law enforcement does not trigger the override. C is not applicable because the family is moving, not fleeing. D is not applicable because the forensic evidence has been preserved.</a:t>
            </a:r>
          </a:p>
        </p:txBody>
      </p:sp>
    </p:spTree>
    <p:extLst>
      <p:ext uri="{BB962C8B-B14F-4D97-AF65-F5344CB8AC3E}">
        <p14:creationId xmlns:p14="http://schemas.microsoft.com/office/powerpoint/2010/main" val="4014734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E886382-2F1C-4BFC-98EA-9F5F65164757}" type="slidenum">
              <a:rPr lang="en-US" altLang="en-US">
                <a:latin typeface="Verdana" panose="020B0604030504040204" pitchFamily="34" charset="0"/>
              </a:rPr>
              <a:pPr/>
              <a:t>9</a:t>
            </a:fld>
            <a:endParaRPr lang="en-US" altLang="en-US" dirty="0">
              <a:latin typeface="Verdana" panose="020B0604030504040204" pitchFamily="34" charset="0"/>
            </a:endParaRPr>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r>
              <a:rPr lang="en-US" altLang="en-US" sz="1100" dirty="0" smtClean="0"/>
              <a:t>Item A. The tool should be completed during the hotline</a:t>
            </a:r>
            <a:r>
              <a:rPr lang="en-US" altLang="en-US" sz="1100" baseline="0" dirty="0" smtClean="0"/>
              <a:t> call in order to ensure that all information needed to complete the tool has been gathered. </a:t>
            </a:r>
            <a:endParaRPr lang="en-US" altLang="en-US" sz="1100" dirty="0" smtClean="0"/>
          </a:p>
        </p:txBody>
      </p:sp>
    </p:spTree>
    <p:extLst>
      <p:ext uri="{BB962C8B-B14F-4D97-AF65-F5344CB8AC3E}">
        <p14:creationId xmlns:p14="http://schemas.microsoft.com/office/powerpoint/2010/main" val="12400550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ith photo">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0" y="2825750"/>
            <a:ext cx="9144000" cy="6881962"/>
          </a:xfrm>
          <a:prstGeom prst="rect">
            <a:avLst/>
          </a:prstGeom>
        </p:spPr>
      </p:pic>
      <p:sp>
        <p:nvSpPr>
          <p:cNvPr id="8" name="Rectangle 7"/>
          <p:cNvSpPr/>
          <p:nvPr/>
        </p:nvSpPr>
        <p:spPr>
          <a:xfrm>
            <a:off x="3724" y="1862220"/>
            <a:ext cx="9144000" cy="215900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108200" y="1862220"/>
            <a:ext cx="6350000" cy="2023979"/>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
        <p:nvSpPr>
          <p:cNvPr id="10" name="Rectangle 9"/>
          <p:cNvSpPr/>
          <p:nvPr/>
        </p:nvSpPr>
        <p:spPr>
          <a:xfrm>
            <a:off x="0" y="38862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26" name="Picture 2" descr="\\sharepoint.nccdcrc.org@SSL\DavWWWRoot\workgroups\communications\LogosTemplates\CRC logos and templates\CRC RGB for scre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480" y="468754"/>
            <a:ext cx="3295440" cy="649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620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95355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Section Header">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28601" y="206890"/>
            <a:ext cx="4692315" cy="1489564"/>
          </a:xfrm>
          <a:solidFill>
            <a:schemeClr val="bg1"/>
          </a:solidFill>
          <a:ln>
            <a:noFill/>
          </a:ln>
        </p:spPr>
        <p:txBody>
          <a:bodyPr>
            <a:noAutofit/>
          </a:bodyPr>
          <a:lstStyle>
            <a:lvl1pPr algn="ctr">
              <a:lnSpc>
                <a:spcPct val="100000"/>
              </a:lnSpc>
              <a:defRPr sz="2800">
                <a:solidFill>
                  <a:schemeClr val="tx1">
                    <a:lumMod val="50000"/>
                  </a:schemeClr>
                </a:solidFill>
                <a:latin typeface="+mn-lt"/>
              </a:defRPr>
            </a:lvl1pPr>
          </a:lstStyle>
          <a:p>
            <a:r>
              <a:rPr lang="en-US" dirty="0" smtClean="0"/>
              <a:t>Slide master</a:t>
            </a:r>
            <a:endParaRPr lang="en-US" dirty="0"/>
          </a:p>
        </p:txBody>
      </p:sp>
    </p:spTree>
    <p:extLst>
      <p:ext uri="{BB962C8B-B14F-4D97-AF65-F5344CB8AC3E}">
        <p14:creationId xmlns:p14="http://schemas.microsoft.com/office/powerpoint/2010/main" val="2827607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2" name="TextBox 1"/>
          <p:cNvSpPr txBox="1"/>
          <p:nvPr/>
        </p:nvSpPr>
        <p:spPr>
          <a:xfrm>
            <a:off x="7634377" y="6452558"/>
            <a:ext cx="1371600" cy="276046"/>
          </a:xfrm>
          <a:prstGeom prst="rect">
            <a:avLst/>
          </a:prstGeom>
          <a:solidFill>
            <a:schemeClr val="bg1"/>
          </a:solidFill>
        </p:spPr>
        <p:txBody>
          <a:bodyPr vert="horz" wrap="square" lIns="91440" tIns="45720" rIns="91440" bIns="45720" rtlCol="0" anchor="ctr">
            <a:normAutofit fontScale="55000" lnSpcReduction="20000"/>
          </a:bodyPr>
          <a:lstStyle/>
          <a:p>
            <a:pPr marL="0" marR="0" indent="0" algn="l" defTabSz="457200" rtl="0" eaLnBrk="1" fontAlgn="auto" latinLnBrk="0" hangingPunct="1">
              <a:lnSpc>
                <a:spcPct val="100000"/>
              </a:lnSpc>
              <a:spcBef>
                <a:spcPct val="0"/>
              </a:spcBef>
              <a:spcAft>
                <a:spcPts val="0"/>
              </a:spcAft>
              <a:buClrTx/>
              <a:buSzTx/>
              <a:buFontTx/>
              <a:buNone/>
              <a:tabLst/>
            </a:pPr>
            <a:endParaRPr kumimoji="0" lang="en-US" sz="2800" b="0" i="0" u="none" strike="noStrike" kern="1200" cap="none" spc="0" normalizeH="0" baseline="0" noProof="0" dirty="0" smtClean="0">
              <a:ln>
                <a:noFill/>
              </a:ln>
              <a:solidFill>
                <a:srgbClr val="FFFFFF"/>
              </a:solidFill>
              <a:effectLst/>
              <a:uLnTx/>
              <a:uFillTx/>
              <a:latin typeface="Verdana"/>
              <a:ea typeface="+mj-ea"/>
              <a:cs typeface="Verdana"/>
            </a:endParaRPr>
          </a:p>
        </p:txBody>
      </p:sp>
    </p:spTree>
    <p:extLst>
      <p:ext uri="{BB962C8B-B14F-4D97-AF65-F5344CB8AC3E}">
        <p14:creationId xmlns:p14="http://schemas.microsoft.com/office/powerpoint/2010/main" val="884721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934200" cy="1295400"/>
          </a:xfrm>
        </p:spPr>
        <p:txBody>
          <a:bodyPr/>
          <a:lstStyle>
            <a:lvl1pPr marL="119063" indent="0">
              <a:defRPr sz="2400">
                <a:latin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701713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with photo">
    <p:spTree>
      <p:nvGrpSpPr>
        <p:cNvPr id="1" name=""/>
        <p:cNvGrpSpPr/>
        <p:nvPr/>
      </p:nvGrpSpPr>
      <p:grpSpPr>
        <a:xfrm>
          <a:off x="0" y="0"/>
          <a:ext cx="0" cy="0"/>
          <a:chOff x="0" y="0"/>
          <a:chExt cx="0" cy="0"/>
        </a:xfrm>
      </p:grpSpPr>
      <p:pic>
        <p:nvPicPr>
          <p:cNvPr id="7" name="Picture 2" descr="O:\Publications\Stock Photos\young family on picn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09" y="3232652"/>
            <a:ext cx="9156409" cy="6098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1727200"/>
            <a:ext cx="9180468" cy="215900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108200" y="1727200"/>
            <a:ext cx="6350000" cy="2158999"/>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
        <p:nvSpPr>
          <p:cNvPr id="10" name="Rectangle 9"/>
          <p:cNvSpPr/>
          <p:nvPr/>
        </p:nvSpPr>
        <p:spPr>
          <a:xfrm>
            <a:off x="0" y="3886200"/>
            <a:ext cx="9180468"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2" descr="\\sharepoint.nccdcrc.org@SSL\DavWWWRoot\workgroups\communications\LogosTemplates\CRC logos and templates\CRC RGB for scre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480" y="480460"/>
            <a:ext cx="3295440" cy="649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39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 no photo">
    <p:spTree>
      <p:nvGrpSpPr>
        <p:cNvPr id="1" name=""/>
        <p:cNvGrpSpPr/>
        <p:nvPr/>
      </p:nvGrpSpPr>
      <p:grpSpPr>
        <a:xfrm>
          <a:off x="0" y="0"/>
          <a:ext cx="0" cy="0"/>
          <a:chOff x="0" y="0"/>
          <a:chExt cx="0" cy="0"/>
        </a:xfrm>
      </p:grpSpPr>
      <p:sp>
        <p:nvSpPr>
          <p:cNvPr id="8" name="Rectangle 7"/>
          <p:cNvSpPr/>
          <p:nvPr/>
        </p:nvSpPr>
        <p:spPr>
          <a:xfrm>
            <a:off x="0" y="1727200"/>
            <a:ext cx="9144000" cy="73025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0" y="1718733"/>
            <a:ext cx="9144000"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2108200" y="1998133"/>
            <a:ext cx="6350000" cy="4385734"/>
          </a:xfrm>
        </p:spPr>
        <p:txBody>
          <a:bodyPr>
            <a:noAutofit/>
          </a:bodyPr>
          <a:lstStyle>
            <a:lvl1pPr algn="l">
              <a:lnSpc>
                <a:spcPct val="100000"/>
              </a:lnSpc>
              <a:defRPr sz="4800">
                <a:solidFill>
                  <a:srgbClr val="393634"/>
                </a:solidFill>
              </a:defRPr>
            </a:lvl1pPr>
          </a:lstStyle>
          <a:p>
            <a:r>
              <a:rPr lang="en-US" smtClean="0"/>
              <a:t>Click to edit Master title style</a:t>
            </a:r>
            <a:endParaRPr lang="en-US" dirty="0"/>
          </a:p>
        </p:txBody>
      </p:sp>
      <p:pic>
        <p:nvPicPr>
          <p:cNvPr id="7" name="Picture 2" descr="\\sharepoint.nccdcrc.org@SSL\DavWWWRoot\workgroups\communications\LogosTemplates\CRC logos and templates\CRC RGB for scre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1470" y="425622"/>
            <a:ext cx="3295440" cy="64922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634377" y="6452558"/>
            <a:ext cx="1371600" cy="276046"/>
          </a:xfrm>
          <a:prstGeom prst="rect">
            <a:avLst/>
          </a:prstGeom>
          <a:solidFill>
            <a:schemeClr val="bg1"/>
          </a:solidFill>
        </p:spPr>
        <p:txBody>
          <a:bodyPr vert="horz" wrap="square" lIns="91440" tIns="45720" rIns="91440" bIns="45720" rtlCol="0" anchor="ctr">
            <a:normAutofit fontScale="55000" lnSpcReduction="20000"/>
          </a:bodyPr>
          <a:lstStyle/>
          <a:p>
            <a:pPr marL="0" marR="0" indent="0" algn="l" defTabSz="457200" rtl="0" eaLnBrk="1" fontAlgn="auto" latinLnBrk="0" hangingPunct="1">
              <a:lnSpc>
                <a:spcPct val="100000"/>
              </a:lnSpc>
              <a:spcBef>
                <a:spcPct val="0"/>
              </a:spcBef>
              <a:spcAft>
                <a:spcPts val="0"/>
              </a:spcAft>
              <a:buClrTx/>
              <a:buSzTx/>
              <a:buFontTx/>
              <a:buNone/>
              <a:tabLst/>
            </a:pPr>
            <a:endParaRPr kumimoji="0" lang="en-US" sz="2800" b="0" i="0" u="none" strike="noStrike" kern="1200" cap="none" spc="0" normalizeH="0" baseline="0" noProof="0" dirty="0" smtClean="0">
              <a:ln>
                <a:noFill/>
              </a:ln>
              <a:solidFill>
                <a:srgbClr val="FFFFFF"/>
              </a:solidFill>
              <a:effectLst/>
              <a:uLnTx/>
              <a:uFillTx/>
              <a:latin typeface="Verdana"/>
              <a:ea typeface="+mj-ea"/>
              <a:cs typeface="Verdana"/>
            </a:endParaRPr>
          </a:p>
        </p:txBody>
      </p:sp>
    </p:spTree>
    <p:extLst>
      <p:ext uri="{BB962C8B-B14F-4D97-AF65-F5344CB8AC3E}">
        <p14:creationId xmlns:p14="http://schemas.microsoft.com/office/powerpoint/2010/main" val="3699161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0" y="0"/>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0" y="961998"/>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57200" y="1"/>
            <a:ext cx="8229600" cy="961998"/>
          </a:xfrm>
        </p:spPr>
        <p:txBody>
          <a:bodyPr>
            <a:noAutofit/>
          </a:bodyPr>
          <a:lstStyle>
            <a:lvl1pPr algn="l">
              <a:lnSpc>
                <a:spcPct val="100000"/>
              </a:lnSpc>
              <a:defRPr sz="3200">
                <a:solidFill>
                  <a:srgbClr val="393634"/>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0"/>
            <a:ext cx="7099540" cy="365125"/>
          </a:xfrm>
          <a:prstGeom prst="rect">
            <a:avLst/>
          </a:prstGeom>
        </p:spPr>
        <p:txBody>
          <a:bodyPr/>
          <a:lstStyle>
            <a:lvl1pPr algn="l">
              <a:defRPr/>
            </a:lvl1pPr>
          </a:lstStyle>
          <a:p>
            <a:r>
              <a:rPr lang="en-US" dirty="0" smtClean="0"/>
              <a:t>N size should be 16 pt. Notes should be 14 pt.</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146582" y="2160694"/>
            <a:ext cx="6773661"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494718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0" y="0"/>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0" y="961998"/>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4"/>
          <p:cNvSpPr>
            <a:spLocks noGrp="1"/>
          </p:cNvSpPr>
          <p:nvPr>
            <p:ph type="body" sz="quarter" idx="3"/>
          </p:nvPr>
        </p:nvSpPr>
        <p:spPr>
          <a:xfrm>
            <a:off x="4645025" y="1729854"/>
            <a:ext cx="4041775" cy="639762"/>
          </a:xfrm>
        </p:spPr>
        <p:txBody>
          <a:bodyPr anchor="b">
            <a:noAutofit/>
          </a:bodyPr>
          <a:lstStyle>
            <a:lvl1pPr marL="0" indent="0">
              <a:buNone/>
              <a:defRPr sz="24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5"/>
          <p:cNvSpPr>
            <a:spLocks noGrp="1"/>
          </p:cNvSpPr>
          <p:nvPr>
            <p:ph sz="quarter" idx="4"/>
          </p:nvPr>
        </p:nvSpPr>
        <p:spPr>
          <a:xfrm>
            <a:off x="4645025" y="2369616"/>
            <a:ext cx="4041775" cy="3756547"/>
          </a:xfrm>
        </p:spPr>
        <p:txBody>
          <a:bodyPr>
            <a:noAutofit/>
          </a:bodyPr>
          <a:lstStyle>
            <a:lvl1pPr marL="0" indent="0">
              <a:lnSpc>
                <a:spcPct val="100000"/>
              </a:lnSpc>
              <a:spcBef>
                <a:spcPts val="0"/>
              </a:spcBef>
              <a:spcAft>
                <a:spcPts val="0"/>
              </a:spcAft>
              <a:buFontTx/>
              <a:buNone/>
              <a:defRPr sz="1800"/>
            </a:lvl1pPr>
            <a:lvl2pPr>
              <a:lnSpc>
                <a:spcPct val="100000"/>
              </a:lnSpc>
              <a:spcBef>
                <a:spcPts val="0"/>
              </a:spcBef>
              <a:spcAft>
                <a:spcPts val="0"/>
              </a:spcAft>
              <a:defRPr sz="1800"/>
            </a:lvl2pPr>
            <a:lvl3pPr>
              <a:lnSpc>
                <a:spcPct val="100000"/>
              </a:lnSpc>
              <a:spcBef>
                <a:spcPts val="0"/>
              </a:spcBef>
              <a:spcAft>
                <a:spcPts val="0"/>
              </a:spcAft>
              <a:defRPr sz="1800"/>
            </a:lvl3pPr>
            <a:lvl4pPr>
              <a:lnSpc>
                <a:spcPct val="100000"/>
              </a:lnSpc>
              <a:spcBef>
                <a:spcPts val="0"/>
              </a:spcBef>
              <a:spcAft>
                <a:spcPts val="0"/>
              </a:spcAft>
              <a:defRPr sz="1800"/>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Footer Placeholder 7"/>
          <p:cNvSpPr>
            <a:spLocks noGrp="1"/>
          </p:cNvSpPr>
          <p:nvPr>
            <p:ph type="ftr" sz="quarter" idx="11"/>
          </p:nvPr>
        </p:nvSpPr>
        <p:spPr>
          <a:xfrm>
            <a:off x="618073" y="6356350"/>
            <a:ext cx="6835150" cy="365125"/>
          </a:xfrm>
          <a:prstGeom prst="rect">
            <a:avLst/>
          </a:prstGeom>
        </p:spPr>
        <p:txBody>
          <a:bodyPr/>
          <a:lstStyle>
            <a:lvl1pPr algn="l">
              <a:defRPr/>
            </a:lvl1pPr>
          </a:lstStyle>
          <a:p>
            <a:endParaRPr lang="en-US" dirty="0"/>
          </a:p>
        </p:txBody>
      </p:sp>
      <p:sp>
        <p:nvSpPr>
          <p:cNvPr id="17" name="Content Placeholder 5"/>
          <p:cNvSpPr>
            <a:spLocks noGrp="1"/>
          </p:cNvSpPr>
          <p:nvPr>
            <p:ph sz="quarter" idx="12"/>
          </p:nvPr>
        </p:nvSpPr>
        <p:spPr>
          <a:xfrm>
            <a:off x="457200" y="1729853"/>
            <a:ext cx="4041775" cy="4396309"/>
          </a:xfrm>
        </p:spPr>
        <p:txBody>
          <a:bodyPr>
            <a:normAutofit/>
          </a:bodyPr>
          <a:lstStyle>
            <a:lvl1pPr marL="0" indent="0">
              <a:spcAft>
                <a:spcPts val="600"/>
              </a:spcAft>
              <a:buFont typeface="Arial"/>
              <a:buNone/>
              <a:defRPr sz="1800"/>
            </a:lvl1pPr>
            <a:lvl2pPr>
              <a:spcAft>
                <a:spcPts val="600"/>
              </a:spcAft>
              <a:defRPr sz="1800"/>
            </a:lvl2pPr>
            <a:lvl3pPr>
              <a:spcAft>
                <a:spcPts val="600"/>
              </a:spcAft>
              <a:defRPr sz="1800"/>
            </a:lvl3pPr>
            <a:lvl4pPr>
              <a:spcAft>
                <a:spcPts val="600"/>
              </a:spcAft>
              <a:defRPr sz="1800"/>
            </a:lvl4pPr>
            <a:lvl5pPr>
              <a:spcAft>
                <a:spcPts val="60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9" name="TextBox 18"/>
          <p:cNvSpPr txBox="1"/>
          <p:nvPr/>
        </p:nvSpPr>
        <p:spPr>
          <a:xfrm>
            <a:off x="5503599" y="3192536"/>
            <a:ext cx="914400" cy="914400"/>
          </a:xfrm>
          <a:prstGeom prst="rect">
            <a:avLst/>
          </a:prstGeom>
        </p:spPr>
        <p:txBody>
          <a:bodyPr vert="horz" wrap="none" lIns="91440" tIns="45720" rIns="91440" bIns="45720" rtlCol="0" anchor="ctr">
            <a:normAutofit/>
          </a:bodyPr>
          <a:lstStyle/>
          <a:p>
            <a:pPr marL="0" marR="0" indent="0" algn="l" defTabSz="457200" rtl="0" eaLnBrk="1" fontAlgn="auto" latinLnBrk="0" hangingPunct="1">
              <a:lnSpc>
                <a:spcPct val="100000"/>
              </a:lnSpc>
              <a:spcBef>
                <a:spcPct val="0"/>
              </a:spcBef>
              <a:spcAft>
                <a:spcPts val="0"/>
              </a:spcAft>
              <a:buClrTx/>
              <a:buSzTx/>
              <a:buFontTx/>
              <a:buNone/>
              <a:tabLst/>
            </a:pPr>
            <a:endParaRPr kumimoji="0" lang="en-US" sz="2800" b="0" i="0" u="none" strike="noStrike" kern="1200" cap="none" spc="0" normalizeH="0" baseline="0" noProof="0" dirty="0" smtClean="0">
              <a:ln>
                <a:noFill/>
              </a:ln>
              <a:solidFill>
                <a:srgbClr val="FFFFFF"/>
              </a:solidFill>
              <a:effectLst/>
              <a:uLnTx/>
              <a:uFillTx/>
              <a:latin typeface="Verdana"/>
              <a:ea typeface="+mj-ea"/>
              <a:cs typeface="Verdana"/>
            </a:endParaRPr>
          </a:p>
        </p:txBody>
      </p:sp>
      <p:sp>
        <p:nvSpPr>
          <p:cNvPr id="16" name="Title 1"/>
          <p:cNvSpPr>
            <a:spLocks noGrp="1"/>
          </p:cNvSpPr>
          <p:nvPr>
            <p:ph type="title" hasCustomPrompt="1"/>
          </p:nvPr>
        </p:nvSpPr>
        <p:spPr>
          <a:xfrm>
            <a:off x="457200" y="1"/>
            <a:ext cx="8229600" cy="961998"/>
          </a:xfrm>
        </p:spPr>
        <p:txBody>
          <a:bodyPr>
            <a:noAutofit/>
          </a:bodyPr>
          <a:lstStyle>
            <a:lvl1pPr algn="l">
              <a:lnSpc>
                <a:spcPct val="100000"/>
              </a:lnSpc>
              <a:defRPr sz="3200">
                <a:solidFill>
                  <a:srgbClr val="040404"/>
                </a:solidFill>
              </a:defRPr>
            </a:lvl1pPr>
          </a:lstStyle>
          <a:p>
            <a:r>
              <a:rPr lang="en-US" dirty="0" smtClean="0"/>
              <a:t>Slide master</a:t>
            </a:r>
            <a:endParaRPr lang="en-US" dirty="0"/>
          </a:p>
        </p:txBody>
      </p:sp>
    </p:spTree>
    <p:extLst>
      <p:ext uri="{BB962C8B-B14F-4D97-AF65-F5344CB8AC3E}">
        <p14:creationId xmlns:p14="http://schemas.microsoft.com/office/powerpoint/2010/main" val="1170923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a:xfrm>
            <a:off x="618073" y="6356350"/>
            <a:ext cx="6930040" cy="365125"/>
          </a:xfrm>
          <a:prstGeom prst="rect">
            <a:avLst/>
          </a:prstGeom>
        </p:spPr>
        <p:txBody>
          <a:bodyPr/>
          <a:lstStyle>
            <a:lvl1pPr algn="l">
              <a:defRPr/>
            </a:lvl1pPr>
          </a:lstStyle>
          <a:p>
            <a:endParaRPr lang="en-US" dirty="0"/>
          </a:p>
        </p:txBody>
      </p:sp>
      <p:sp>
        <p:nvSpPr>
          <p:cNvPr id="15" name="Text Placeholder 4"/>
          <p:cNvSpPr>
            <a:spLocks noGrp="1"/>
          </p:cNvSpPr>
          <p:nvPr>
            <p:ph type="body" sz="quarter" idx="12"/>
          </p:nvPr>
        </p:nvSpPr>
        <p:spPr>
          <a:xfrm>
            <a:off x="560915" y="1729854"/>
            <a:ext cx="3884083" cy="639762"/>
          </a:xfrm>
        </p:spPr>
        <p:txBody>
          <a:bodyPr anchor="b">
            <a:noAutofit/>
          </a:bodyPr>
          <a:lstStyle>
            <a:lvl1pPr marL="0" indent="0">
              <a:buNone/>
              <a:defRPr sz="1800" b="1">
                <a:solidFill>
                  <a:srgbClr val="04040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Content Placeholder 5"/>
          <p:cNvSpPr>
            <a:spLocks noGrp="1"/>
          </p:cNvSpPr>
          <p:nvPr>
            <p:ph sz="quarter" idx="13"/>
          </p:nvPr>
        </p:nvSpPr>
        <p:spPr>
          <a:xfrm>
            <a:off x="560915" y="2369616"/>
            <a:ext cx="3884083" cy="3756547"/>
          </a:xfrm>
        </p:spPr>
        <p:txBody>
          <a:bodyPr>
            <a:noAutofit/>
          </a:bodyPr>
          <a:lstStyle>
            <a:lvl1pPr marL="0" indent="0">
              <a:lnSpc>
                <a:spcPct val="100000"/>
              </a:lnSpc>
              <a:spcBef>
                <a:spcPts val="0"/>
              </a:spcBef>
              <a:buFontTx/>
              <a:buNone/>
              <a:defRPr sz="1800"/>
            </a:lvl1pPr>
            <a:lvl2pPr>
              <a:lnSpc>
                <a:spcPct val="100000"/>
              </a:lnSpc>
              <a:spcBef>
                <a:spcPts val="0"/>
              </a:spcBef>
              <a:defRPr sz="1800"/>
            </a:lvl2pPr>
            <a:lvl3pPr>
              <a:lnSpc>
                <a:spcPct val="100000"/>
              </a:lnSpc>
              <a:spcBef>
                <a:spcPts val="0"/>
              </a:spcBef>
              <a:defRPr sz="1800"/>
            </a:lvl3pPr>
            <a:lvl4pPr>
              <a:lnSpc>
                <a:spcPct val="100000"/>
              </a:lnSpc>
              <a:spcBef>
                <a:spcPts val="0"/>
              </a:spcBef>
              <a:defRPr sz="1800"/>
            </a:lvl4pPr>
            <a:lvl5pPr>
              <a:lnSpc>
                <a:spcPct val="100000"/>
              </a:lnSpc>
              <a:spcBef>
                <a:spcPts val="0"/>
              </a:spcBef>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7" name="Text Placeholder 4"/>
          <p:cNvSpPr>
            <a:spLocks noGrp="1"/>
          </p:cNvSpPr>
          <p:nvPr>
            <p:ph type="body" sz="quarter" idx="14"/>
          </p:nvPr>
        </p:nvSpPr>
        <p:spPr>
          <a:xfrm>
            <a:off x="4802716" y="1729854"/>
            <a:ext cx="3884083" cy="639762"/>
          </a:xfrm>
        </p:spPr>
        <p:txBody>
          <a:bodyPr anchor="b">
            <a:noAutofit/>
          </a:bodyPr>
          <a:lstStyle>
            <a:lvl1pPr marL="0" indent="0">
              <a:buNone/>
              <a:defRPr sz="1800" b="1">
                <a:solidFill>
                  <a:srgbClr val="04040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8" name="Content Placeholder 5"/>
          <p:cNvSpPr>
            <a:spLocks noGrp="1"/>
          </p:cNvSpPr>
          <p:nvPr>
            <p:ph sz="quarter" idx="15"/>
          </p:nvPr>
        </p:nvSpPr>
        <p:spPr>
          <a:xfrm>
            <a:off x="4802716" y="2369616"/>
            <a:ext cx="3884083" cy="3756547"/>
          </a:xfrm>
        </p:spPr>
        <p:txBody>
          <a:bodyPr>
            <a:noAutofit/>
          </a:bodyPr>
          <a:lstStyle>
            <a:lvl1pPr marL="0" indent="0">
              <a:lnSpc>
                <a:spcPct val="100000"/>
              </a:lnSpc>
              <a:spcBef>
                <a:spcPts val="0"/>
              </a:spcBef>
              <a:buFontTx/>
              <a:buNone/>
              <a:defRPr sz="1800"/>
            </a:lvl1pPr>
            <a:lvl2pPr>
              <a:lnSpc>
                <a:spcPct val="100000"/>
              </a:lnSpc>
              <a:spcBef>
                <a:spcPts val="0"/>
              </a:spcBef>
              <a:defRPr sz="1800"/>
            </a:lvl2pPr>
            <a:lvl3pPr>
              <a:lnSpc>
                <a:spcPct val="100000"/>
              </a:lnSpc>
              <a:spcBef>
                <a:spcPts val="0"/>
              </a:spcBef>
              <a:defRPr sz="1800"/>
            </a:lvl3pPr>
            <a:lvl4pPr>
              <a:lnSpc>
                <a:spcPct val="100000"/>
              </a:lnSpc>
              <a:spcBef>
                <a:spcPts val="0"/>
              </a:spcBef>
              <a:defRPr sz="1800"/>
            </a:lvl4pPr>
            <a:lvl5pPr>
              <a:lnSpc>
                <a:spcPct val="100000"/>
              </a:lnSpc>
              <a:spcBef>
                <a:spcPts val="0"/>
              </a:spcBef>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Rectangle 11"/>
          <p:cNvSpPr/>
          <p:nvPr/>
        </p:nvSpPr>
        <p:spPr>
          <a:xfrm>
            <a:off x="0" y="0"/>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0" y="961998"/>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itle 1"/>
          <p:cNvSpPr>
            <a:spLocks noGrp="1"/>
          </p:cNvSpPr>
          <p:nvPr>
            <p:ph type="title" hasCustomPrompt="1"/>
          </p:nvPr>
        </p:nvSpPr>
        <p:spPr>
          <a:xfrm>
            <a:off x="457200" y="1"/>
            <a:ext cx="8229600" cy="961998"/>
          </a:xfrm>
        </p:spPr>
        <p:txBody>
          <a:bodyPr>
            <a:normAutofit/>
          </a:bodyPr>
          <a:lstStyle>
            <a:lvl1pPr algn="l">
              <a:lnSpc>
                <a:spcPct val="100000"/>
              </a:lnSpc>
              <a:defRPr sz="3200">
                <a:solidFill>
                  <a:srgbClr val="040404"/>
                </a:solidFill>
              </a:defRPr>
            </a:lvl1pPr>
          </a:lstStyle>
          <a:p>
            <a:r>
              <a:rPr lang="en-US" dirty="0" smtClean="0"/>
              <a:t>Slide master</a:t>
            </a:r>
            <a:endParaRPr lang="en-US" dirty="0"/>
          </a:p>
        </p:txBody>
      </p:sp>
    </p:spTree>
    <p:extLst>
      <p:ext uri="{BB962C8B-B14F-4D97-AF65-F5344CB8AC3E}">
        <p14:creationId xmlns:p14="http://schemas.microsoft.com/office/powerpoint/2010/main" val="1201304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0" name="Footer Placeholder 7"/>
          <p:cNvSpPr>
            <a:spLocks noGrp="1"/>
          </p:cNvSpPr>
          <p:nvPr>
            <p:ph type="ftr" sz="quarter" idx="11"/>
          </p:nvPr>
        </p:nvSpPr>
        <p:spPr>
          <a:xfrm>
            <a:off x="618073" y="6356350"/>
            <a:ext cx="6930040" cy="365125"/>
          </a:xfrm>
          <a:prstGeom prst="rect">
            <a:avLst/>
          </a:prstGeom>
        </p:spPr>
        <p:txBody>
          <a:bodyPr/>
          <a:lstStyle>
            <a:lvl1pPr algn="l">
              <a:defRPr/>
            </a:lvl1pPr>
          </a:lstStyle>
          <a:p>
            <a:endParaRPr lang="en-US" dirty="0"/>
          </a:p>
        </p:txBody>
      </p:sp>
      <p:sp>
        <p:nvSpPr>
          <p:cNvPr id="8" name="Rectangle 7"/>
          <p:cNvSpPr/>
          <p:nvPr/>
        </p:nvSpPr>
        <p:spPr>
          <a:xfrm>
            <a:off x="0" y="0"/>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0" y="961998"/>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itle 1"/>
          <p:cNvSpPr>
            <a:spLocks noGrp="1"/>
          </p:cNvSpPr>
          <p:nvPr>
            <p:ph type="title" hasCustomPrompt="1"/>
          </p:nvPr>
        </p:nvSpPr>
        <p:spPr>
          <a:xfrm>
            <a:off x="457200" y="1"/>
            <a:ext cx="8229600" cy="961998"/>
          </a:xfrm>
        </p:spPr>
        <p:txBody>
          <a:bodyPr>
            <a:noAutofit/>
          </a:bodyPr>
          <a:lstStyle>
            <a:lvl1pPr algn="l">
              <a:lnSpc>
                <a:spcPct val="100000"/>
              </a:lnSpc>
              <a:defRPr sz="2400">
                <a:solidFill>
                  <a:schemeClr val="tx1"/>
                </a:solidFill>
              </a:defRPr>
            </a:lvl1pPr>
          </a:lstStyle>
          <a:p>
            <a:r>
              <a:rPr lang="en-US" dirty="0" smtClean="0"/>
              <a:t>Slide master</a:t>
            </a:r>
            <a:endParaRPr lang="en-US" dirty="0"/>
          </a:p>
        </p:txBody>
      </p:sp>
    </p:spTree>
    <p:extLst>
      <p:ext uri="{BB962C8B-B14F-4D97-AF65-F5344CB8AC3E}">
        <p14:creationId xmlns:p14="http://schemas.microsoft.com/office/powerpoint/2010/main" val="325599224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l">
              <a:defRPr sz="2800">
                <a:solidFill>
                  <a:srgbClr val="FFFFFF"/>
                </a:solidFil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FFFFFF"/>
                </a:solidFill>
                <a:effectLst/>
                <a:uLnTx/>
                <a:uFillTx/>
                <a:latin typeface="Verdana"/>
                <a:ea typeface="+mj-ea"/>
                <a:cs typeface="Verdana"/>
              </a:rPr>
              <a:t>Click to edit Master title style</a:t>
            </a:r>
          </a:p>
        </p:txBody>
      </p:sp>
      <p:sp>
        <p:nvSpPr>
          <p:cNvPr id="9" name="Footer Placeholder 7"/>
          <p:cNvSpPr>
            <a:spLocks noGrp="1"/>
          </p:cNvSpPr>
          <p:nvPr>
            <p:ph type="ftr" sz="quarter" idx="11"/>
          </p:nvPr>
        </p:nvSpPr>
        <p:spPr>
          <a:xfrm>
            <a:off x="618072" y="6356350"/>
            <a:ext cx="6826523" cy="365125"/>
          </a:xfrm>
          <a:prstGeom prst="rect">
            <a:avLst/>
          </a:prstGeom>
        </p:spPr>
        <p:txBody>
          <a:bodyPr/>
          <a:lstStyle>
            <a:lvl1pPr algn="l">
              <a:defRPr/>
            </a:lvl1pPr>
          </a:lstStyle>
          <a:p>
            <a:r>
              <a:rPr lang="en-US" dirty="0" smtClean="0"/>
              <a:t>N size should be 16 pt. Notes should be 14 pt.</a:t>
            </a:r>
            <a:endParaRPr lang="en-US" dirty="0"/>
          </a:p>
        </p:txBody>
      </p:sp>
    </p:spTree>
    <p:extLst>
      <p:ext uri="{BB962C8B-B14F-4D97-AF65-F5344CB8AC3E}">
        <p14:creationId xmlns:p14="http://schemas.microsoft.com/office/powerpoint/2010/main" val="1895613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marL="0" indent="0">
              <a:defRPr sz="2400"/>
            </a:lvl1pPr>
            <a:lvl2pPr>
              <a:defRPr sz="1800"/>
            </a:lvl2pPr>
            <a:lvl3pPr>
              <a:defRPr sz="1800"/>
            </a:lvl3pPr>
            <a:lvl4pPr>
              <a:defRPr sz="18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61907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p:txBody>
      </p:sp>
      <p:pic>
        <p:nvPicPr>
          <p:cNvPr id="2050" name="Picture 2" descr="\\sharepoint.nccdcrc.org@SSL\DavWWWRoot\workgroups\communications\LogosTemplates\CRC logos and templates\CRC RGB for screen.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753050" y="6503298"/>
            <a:ext cx="1113951" cy="219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44333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680" r:id="rId13"/>
  </p:sldLayoutIdLst>
  <p:txStyles>
    <p:titleStyle>
      <a:lvl1pPr algn="ctr" defTabSz="457200" rtl="0" eaLnBrk="1" latinLnBrk="0" hangingPunct="1">
        <a:spcBef>
          <a:spcPct val="0"/>
        </a:spcBef>
        <a:buNone/>
        <a:defRPr sz="2400" kern="1200">
          <a:solidFill>
            <a:schemeClr val="tx1"/>
          </a:solidFill>
          <a:latin typeface="Verdana"/>
          <a:ea typeface="+mj-ea"/>
          <a:cs typeface="Verdana"/>
        </a:defRPr>
      </a:lvl1pPr>
    </p:titleStyle>
    <p:bodyStyle>
      <a:lvl1pPr marL="342900" indent="-342900" algn="l" defTabSz="457200" rtl="0" eaLnBrk="1" latinLnBrk="0" hangingPunct="1">
        <a:lnSpc>
          <a:spcPct val="100000"/>
        </a:lnSpc>
        <a:spcBef>
          <a:spcPts val="0"/>
        </a:spcBef>
        <a:spcAft>
          <a:spcPts val="0"/>
        </a:spcAft>
        <a:buFontTx/>
        <a:buNone/>
        <a:defRPr sz="1800" kern="1200">
          <a:solidFill>
            <a:schemeClr val="tx1"/>
          </a:solidFill>
          <a:latin typeface="Verdana"/>
          <a:ea typeface="+mn-ea"/>
          <a:cs typeface="Verdana"/>
        </a:defRPr>
      </a:lvl1pPr>
      <a:lvl2pPr marL="457200" indent="-457200" algn="l" defTabSz="457200" rtl="0" eaLnBrk="1" latinLnBrk="0" hangingPunct="1">
        <a:lnSpc>
          <a:spcPct val="100000"/>
        </a:lnSpc>
        <a:spcBef>
          <a:spcPts val="0"/>
        </a:spcBef>
        <a:spcAft>
          <a:spcPts val="0"/>
        </a:spcAft>
        <a:buFont typeface="Arial"/>
        <a:buChar char="•"/>
        <a:defRPr sz="1800" kern="1200">
          <a:solidFill>
            <a:schemeClr val="tx1"/>
          </a:solidFill>
          <a:latin typeface="Verdana"/>
          <a:ea typeface="+mn-ea"/>
          <a:cs typeface="Verdana"/>
        </a:defRPr>
      </a:lvl2pPr>
      <a:lvl3pPr marL="914400" indent="-457200" algn="l" defTabSz="457200" rtl="0" eaLnBrk="1" latinLnBrk="0" hangingPunct="1">
        <a:lnSpc>
          <a:spcPct val="100000"/>
        </a:lnSpc>
        <a:spcBef>
          <a:spcPts val="0"/>
        </a:spcBef>
        <a:spcAft>
          <a:spcPts val="0"/>
        </a:spcAft>
        <a:buFont typeface="Verdana" pitchFamily="34" charset="0"/>
        <a:buChar char="»"/>
        <a:defRPr sz="1800" kern="1200">
          <a:solidFill>
            <a:schemeClr val="tx1"/>
          </a:solidFill>
          <a:latin typeface="Verdana"/>
          <a:ea typeface="+mn-ea"/>
          <a:cs typeface="Verdana"/>
        </a:defRPr>
      </a:lvl3pPr>
      <a:lvl4pPr marL="1371600" indent="-457200" algn="l" defTabSz="457200" rtl="0" eaLnBrk="1" latinLnBrk="0" hangingPunct="1">
        <a:lnSpc>
          <a:spcPct val="100000"/>
        </a:lnSpc>
        <a:spcBef>
          <a:spcPts val="0"/>
        </a:spcBef>
        <a:spcAft>
          <a:spcPts val="0"/>
        </a:spcAft>
        <a:buFont typeface="Wingdings" pitchFamily="2" charset="2"/>
        <a:buChar char="§"/>
        <a:defRPr sz="1800" kern="1200">
          <a:solidFill>
            <a:schemeClr val="tx1"/>
          </a:solidFill>
          <a:latin typeface="Verdana"/>
          <a:ea typeface="+mn-ea"/>
          <a:cs typeface="Verdana"/>
        </a:defRPr>
      </a:lvl4pPr>
      <a:lvl5pPr marL="889000" indent="-228600" algn="l" defTabSz="457200" rtl="0" eaLnBrk="1" latinLnBrk="0" hangingPunct="1">
        <a:lnSpc>
          <a:spcPct val="100000"/>
        </a:lnSpc>
        <a:spcBef>
          <a:spcPts val="0"/>
        </a:spcBef>
        <a:spcAft>
          <a:spcPts val="0"/>
        </a:spcAft>
        <a:buFont typeface="Arial"/>
        <a:buChar char="»"/>
        <a:defRPr sz="18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slide" Target="slide11.xml"/><Relationship Id="rId3" Type="http://schemas.openxmlformats.org/officeDocument/2006/relationships/slide" Target="slide38.xml"/><Relationship Id="rId7" Type="http://schemas.openxmlformats.org/officeDocument/2006/relationships/slide" Target="slide16.xml"/><Relationship Id="rId12" Type="http://schemas.openxmlformats.org/officeDocument/2006/relationships/slide" Target="slide5.xml"/><Relationship Id="rId2" Type="http://schemas.openxmlformats.org/officeDocument/2006/relationships/notesSlide" Target="../notesSlides/notesSlide2.xml"/><Relationship Id="rId16" Type="http://schemas.openxmlformats.org/officeDocument/2006/relationships/slide" Target="slide54.xml"/><Relationship Id="rId1" Type="http://schemas.openxmlformats.org/officeDocument/2006/relationships/slideLayout" Target="../slideLayouts/slideLayout7.xml"/><Relationship Id="rId6" Type="http://schemas.openxmlformats.org/officeDocument/2006/relationships/slide" Target="slide10.xml"/><Relationship Id="rId11" Type="http://schemas.openxmlformats.org/officeDocument/2006/relationships/slide" Target="slide39.xml"/><Relationship Id="rId5" Type="http://schemas.openxmlformats.org/officeDocument/2006/relationships/slide" Target="slide7.xml"/><Relationship Id="rId15" Type="http://schemas.openxmlformats.org/officeDocument/2006/relationships/slide" Target="slide51.xml"/><Relationship Id="rId10" Type="http://schemas.openxmlformats.org/officeDocument/2006/relationships/slide" Target="slide33.xml"/><Relationship Id="rId4" Type="http://schemas.openxmlformats.org/officeDocument/2006/relationships/slide" Target="slide3.xml"/><Relationship Id="rId9" Type="http://schemas.openxmlformats.org/officeDocument/2006/relationships/slide" Target="slide30.xml"/><Relationship Id="rId14" Type="http://schemas.openxmlformats.org/officeDocument/2006/relationships/slide" Target="slide5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bwMode="auto">
          <a:xfrm>
            <a:off x="1422400" y="1727201"/>
            <a:ext cx="6350000" cy="2158999"/>
          </a:xfrm>
          <a:extLst>
            <a:ext uri="{91240B29-F687-4F45-9708-019B960494DF}">
              <a14:hiddenLine xmlns:a14="http://schemas.microsoft.com/office/drawing/2010/main" w="50800">
                <a:solidFill>
                  <a:srgbClr val="2C928F"/>
                </a:solidFill>
                <a:miter lim="800000"/>
                <a:headEnd/>
                <a:tailEnd/>
              </a14:hiddenLine>
            </a:ext>
          </a:extLst>
        </p:spPr>
        <p:txBody>
          <a:bodyPr wrap="square" numCol="1" anchorCtr="0" compatLnSpc="1">
            <a:prstTxWarp prst="textNoShape">
              <a:avLst/>
            </a:prstTxWarp>
          </a:bodyPr>
          <a:lstStyle/>
          <a:p>
            <a:pPr algn="ctr" eaLnBrk="1" hangingPunct="1"/>
            <a:r>
              <a:rPr altLang="en-US" dirty="0">
                <a:solidFill>
                  <a:srgbClr val="4C4845"/>
                </a:solidFill>
              </a:rPr>
              <a:t>Who </a:t>
            </a:r>
            <a:r>
              <a:rPr lang="en-US" altLang="en-US" dirty="0" smtClean="0">
                <a:solidFill>
                  <a:srgbClr val="4C4845"/>
                </a:solidFill>
              </a:rPr>
              <a:t>W</a:t>
            </a:r>
            <a:r>
              <a:rPr altLang="en-US" dirty="0" smtClean="0">
                <a:solidFill>
                  <a:srgbClr val="4C4845"/>
                </a:solidFill>
              </a:rPr>
              <a:t>ants </a:t>
            </a:r>
            <a:r>
              <a:rPr altLang="en-US" dirty="0">
                <a:solidFill>
                  <a:srgbClr val="4C4845"/>
                </a:solidFill>
              </a:rPr>
              <a:t>to </a:t>
            </a:r>
            <a:r>
              <a:rPr lang="en-US" altLang="en-US" dirty="0" smtClean="0">
                <a:solidFill>
                  <a:srgbClr val="4C4845"/>
                </a:solidFill>
              </a:rPr>
              <a:t>B</a:t>
            </a:r>
            <a:r>
              <a:rPr altLang="en-US" dirty="0" smtClean="0">
                <a:solidFill>
                  <a:srgbClr val="4C4845"/>
                </a:solidFill>
              </a:rPr>
              <a:t>e </a:t>
            </a:r>
            <a:r>
              <a:rPr altLang="en-US" dirty="0">
                <a:solidFill>
                  <a:srgbClr val="4C4845"/>
                </a:solidFill>
              </a:rPr>
              <a:t>a </a:t>
            </a:r>
            <a:r>
              <a:rPr lang="en-US" altLang="en-US" dirty="0" smtClean="0">
                <a:solidFill>
                  <a:srgbClr val="4C4845"/>
                </a:solidFill>
              </a:rPr>
              <a:t>O</a:t>
            </a:r>
            <a:r>
              <a:rPr altLang="en-US" dirty="0" smtClean="0">
                <a:solidFill>
                  <a:srgbClr val="4C4845"/>
                </a:solidFill>
              </a:rPr>
              <a:t>ne-in-a-</a:t>
            </a:r>
            <a:r>
              <a:rPr lang="en-US" altLang="en-US" dirty="0" smtClean="0">
                <a:solidFill>
                  <a:srgbClr val="4C4845"/>
                </a:solidFill>
              </a:rPr>
              <a:t>M</a:t>
            </a:r>
            <a:r>
              <a:rPr altLang="en-US" dirty="0" smtClean="0">
                <a:solidFill>
                  <a:srgbClr val="4C4845"/>
                </a:solidFill>
              </a:rPr>
              <a:t>illion </a:t>
            </a:r>
            <a:r>
              <a:rPr altLang="en-US" dirty="0">
                <a:solidFill>
                  <a:srgbClr val="4C4845"/>
                </a:solidFill>
              </a:rPr>
              <a:t>SDM</a:t>
            </a:r>
            <a:r>
              <a:rPr altLang="en-US" baseline="30000" dirty="0">
                <a:solidFill>
                  <a:srgbClr val="4C4845"/>
                </a:solidFill>
              </a:rPr>
              <a:t>®</a:t>
            </a:r>
            <a:r>
              <a:rPr altLang="en-US" dirty="0">
                <a:solidFill>
                  <a:srgbClr val="4C4845"/>
                </a:solidFill>
              </a:rPr>
              <a:t> </a:t>
            </a:r>
            <a:r>
              <a:rPr lang="en-US" altLang="en-US" dirty="0" smtClean="0">
                <a:solidFill>
                  <a:srgbClr val="4C4845"/>
                </a:solidFill>
              </a:rPr>
              <a:t>E</a:t>
            </a:r>
            <a:r>
              <a:rPr altLang="en-US" dirty="0" smtClean="0">
                <a:solidFill>
                  <a:srgbClr val="4C4845"/>
                </a:solidFill>
              </a:rPr>
              <a:t>xpert</a:t>
            </a:r>
            <a:r>
              <a:rPr altLang="en-US" dirty="0">
                <a:solidFill>
                  <a:srgbClr val="4C4845"/>
                </a:solidFill>
              </a:rPr>
              <a: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152400" y="152400"/>
            <a:ext cx="8839200" cy="788552"/>
          </a:xfrm>
          <a:ln>
            <a:miter lim="800000"/>
            <a:headEnd/>
            <a:tailEnd/>
          </a:ln>
        </p:spPr>
        <p:txBody>
          <a:bodyPr wrap="square" numCol="1" anchorCtr="0" compatLnSpc="1">
            <a:prstTxWarp prst="textNoShape">
              <a:avLst/>
            </a:prstTxWarp>
          </a:bodyPr>
          <a:lstStyle/>
          <a:p>
            <a:pPr indent="-9525"/>
            <a:r>
              <a:rPr lang="en-US" altLang="en-US" dirty="0" smtClean="0"/>
              <a:t>In responding to a referral, you discover that the </a:t>
            </a:r>
            <a:r>
              <a:rPr lang="en-US" altLang="en-US" dirty="0"/>
              <a:t>provided address does </a:t>
            </a:r>
            <a:r>
              <a:rPr lang="en-US" altLang="en-US" dirty="0" smtClean="0"/>
              <a:t>not exist. You cannot locate the family. You should:</a:t>
            </a:r>
          </a:p>
        </p:txBody>
      </p:sp>
      <p:sp>
        <p:nvSpPr>
          <p:cNvPr id="15363" name="Rectangle 3"/>
          <p:cNvSpPr>
            <a:spLocks noChangeArrowheads="1"/>
          </p:cNvSpPr>
          <p:nvPr/>
        </p:nvSpPr>
        <p:spPr bwMode="auto">
          <a:xfrm>
            <a:off x="1066800" y="1524000"/>
            <a:ext cx="3352800" cy="22098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15364" name="Rectangle 4"/>
          <p:cNvSpPr>
            <a:spLocks noChangeArrowheads="1"/>
          </p:cNvSpPr>
          <p:nvPr/>
        </p:nvSpPr>
        <p:spPr bwMode="auto">
          <a:xfrm>
            <a:off x="1066800" y="4038600"/>
            <a:ext cx="3352800" cy="2209800"/>
          </a:xfrm>
          <a:prstGeom prst="rect">
            <a:avLst/>
          </a:prstGeom>
          <a:solidFill>
            <a:schemeClr val="accent3"/>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12293" name="Rectangle 5"/>
          <p:cNvSpPr>
            <a:spLocks noChangeArrowheads="1"/>
          </p:cNvSpPr>
          <p:nvPr/>
        </p:nvSpPr>
        <p:spPr bwMode="auto">
          <a:xfrm>
            <a:off x="4800600" y="4038600"/>
            <a:ext cx="3352800" cy="2209800"/>
          </a:xfrm>
          <a:prstGeom prst="rect">
            <a:avLst/>
          </a:prstGeom>
          <a:solidFill>
            <a:schemeClr val="accent4"/>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12294" name="Rectangle 6"/>
          <p:cNvSpPr>
            <a:spLocks noChangeArrowheads="1"/>
          </p:cNvSpPr>
          <p:nvPr/>
        </p:nvSpPr>
        <p:spPr bwMode="auto">
          <a:xfrm>
            <a:off x="4800600" y="1524000"/>
            <a:ext cx="3352800" cy="2209800"/>
          </a:xfrm>
          <a:prstGeom prst="rect">
            <a:avLst/>
          </a:prstGeom>
          <a:solidFill>
            <a:schemeClr val="accent2"/>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81927" name="Text Box 7"/>
          <p:cNvSpPr txBox="1">
            <a:spLocks noChangeArrowheads="1"/>
          </p:cNvSpPr>
          <p:nvPr/>
        </p:nvSpPr>
        <p:spPr bwMode="auto">
          <a:xfrm>
            <a:off x="1257300" y="1752600"/>
            <a:ext cx="2971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400" dirty="0">
                <a:solidFill>
                  <a:schemeClr val="bg1"/>
                </a:solidFill>
                <a:latin typeface="Verdana" panose="020B0604030504040204" pitchFamily="34" charset="0"/>
              </a:rPr>
              <a:t>A</a:t>
            </a:r>
            <a:r>
              <a:rPr lang="en-US" altLang="en-US" sz="1400" dirty="0" smtClean="0">
                <a:solidFill>
                  <a:schemeClr val="bg1"/>
                </a:solidFill>
                <a:latin typeface="Verdana" panose="020B0604030504040204" pitchFamily="34" charset="0"/>
              </a:rPr>
              <a:t>. Complete </a:t>
            </a:r>
            <a:r>
              <a:rPr lang="en-US" altLang="en-US" sz="1400" dirty="0">
                <a:solidFill>
                  <a:schemeClr val="bg1"/>
                </a:solidFill>
                <a:latin typeface="Verdana" panose="020B0604030504040204" pitchFamily="34" charset="0"/>
              </a:rPr>
              <a:t>the safety </a:t>
            </a:r>
            <a:r>
              <a:rPr lang="en-US" altLang="en-US" sz="1400" dirty="0" smtClean="0">
                <a:solidFill>
                  <a:schemeClr val="bg1"/>
                </a:solidFill>
                <a:latin typeface="Verdana" panose="020B0604030504040204" pitchFamily="34" charset="0"/>
              </a:rPr>
              <a:t>assessment, </a:t>
            </a:r>
            <a:r>
              <a:rPr lang="en-US" altLang="en-US" sz="1400" dirty="0">
                <a:solidFill>
                  <a:schemeClr val="bg1"/>
                </a:solidFill>
                <a:latin typeface="Verdana" panose="020B0604030504040204" pitchFamily="34" charset="0"/>
              </a:rPr>
              <a:t>marking all safety threats “no” because you did not find any factors.</a:t>
            </a:r>
          </a:p>
        </p:txBody>
      </p:sp>
      <p:sp>
        <p:nvSpPr>
          <p:cNvPr id="81928" name="Text Box 8"/>
          <p:cNvSpPr txBox="1">
            <a:spLocks noChangeArrowheads="1"/>
          </p:cNvSpPr>
          <p:nvPr/>
        </p:nvSpPr>
        <p:spPr bwMode="auto">
          <a:xfrm>
            <a:off x="4953000" y="1752600"/>
            <a:ext cx="28956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400" dirty="0">
                <a:solidFill>
                  <a:schemeClr val="bg1"/>
                </a:solidFill>
                <a:latin typeface="Verdana" panose="020B0604030504040204" pitchFamily="34" charset="0"/>
              </a:rPr>
              <a:t>B</a:t>
            </a:r>
            <a:r>
              <a:rPr lang="en-US" altLang="en-US" sz="1400" dirty="0" smtClean="0">
                <a:solidFill>
                  <a:schemeClr val="bg1"/>
                </a:solidFill>
                <a:latin typeface="Verdana" panose="020B0604030504040204" pitchFamily="34" charset="0"/>
              </a:rPr>
              <a:t>. Enter </a:t>
            </a:r>
            <a:r>
              <a:rPr lang="en-US" altLang="en-US" sz="1400" dirty="0">
                <a:solidFill>
                  <a:schemeClr val="bg1"/>
                </a:solidFill>
                <a:latin typeface="Verdana" panose="020B0604030504040204" pitchFamily="34" charset="0"/>
              </a:rPr>
              <a:t>into CWS/CMS that you made reasonable efforts, but could not locate the family</a:t>
            </a:r>
            <a:r>
              <a:rPr lang="en-US" altLang="en-US" sz="1400" dirty="0" smtClean="0">
                <a:solidFill>
                  <a:schemeClr val="bg1"/>
                </a:solidFill>
                <a:latin typeface="Verdana" panose="020B0604030504040204" pitchFamily="34" charset="0"/>
              </a:rPr>
              <a:t>. No </a:t>
            </a:r>
            <a:r>
              <a:rPr lang="en-US" altLang="en-US" sz="1400" dirty="0">
                <a:solidFill>
                  <a:schemeClr val="bg1"/>
                </a:solidFill>
                <a:latin typeface="Verdana" panose="020B0604030504040204" pitchFamily="34" charset="0"/>
              </a:rPr>
              <a:t>further SDM assessments should be done.</a:t>
            </a:r>
          </a:p>
        </p:txBody>
      </p:sp>
      <p:sp>
        <p:nvSpPr>
          <p:cNvPr id="81929" name="Text Box 9"/>
          <p:cNvSpPr txBox="1">
            <a:spLocks noChangeArrowheads="1"/>
          </p:cNvSpPr>
          <p:nvPr/>
        </p:nvSpPr>
        <p:spPr bwMode="auto">
          <a:xfrm>
            <a:off x="1257300" y="4191000"/>
            <a:ext cx="2971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400" dirty="0">
                <a:solidFill>
                  <a:schemeClr val="bg1"/>
                </a:solidFill>
                <a:latin typeface="Verdana" panose="020B0604030504040204" pitchFamily="34" charset="0"/>
              </a:rPr>
              <a:t>C</a:t>
            </a:r>
            <a:r>
              <a:rPr lang="en-US" altLang="en-US" sz="1400" dirty="0" smtClean="0">
                <a:solidFill>
                  <a:schemeClr val="bg1"/>
                </a:solidFill>
                <a:latin typeface="Verdana" panose="020B0604030504040204" pitchFamily="34" charset="0"/>
              </a:rPr>
              <a:t>. Skip </a:t>
            </a:r>
            <a:r>
              <a:rPr lang="en-US" altLang="en-US" sz="1400" dirty="0">
                <a:solidFill>
                  <a:schemeClr val="bg1"/>
                </a:solidFill>
                <a:latin typeface="Verdana" panose="020B0604030504040204" pitchFamily="34" charset="0"/>
              </a:rPr>
              <a:t>the safety assessment, but complete the risk assessment based on what you know.</a:t>
            </a:r>
          </a:p>
        </p:txBody>
      </p:sp>
      <p:sp>
        <p:nvSpPr>
          <p:cNvPr id="81930" name="Text Box 10"/>
          <p:cNvSpPr txBox="1">
            <a:spLocks noChangeArrowheads="1"/>
          </p:cNvSpPr>
          <p:nvPr/>
        </p:nvSpPr>
        <p:spPr bwMode="auto">
          <a:xfrm>
            <a:off x="4953000" y="4191000"/>
            <a:ext cx="3048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400" dirty="0">
                <a:solidFill>
                  <a:schemeClr val="bg1"/>
                </a:solidFill>
                <a:latin typeface="Verdana" panose="020B0604030504040204" pitchFamily="34" charset="0"/>
              </a:rPr>
              <a:t>D</a:t>
            </a:r>
            <a:r>
              <a:rPr lang="en-US" altLang="en-US" sz="1400" dirty="0" smtClean="0">
                <a:solidFill>
                  <a:schemeClr val="bg1"/>
                </a:solidFill>
                <a:latin typeface="Verdana" panose="020B0604030504040204" pitchFamily="34" charset="0"/>
              </a:rPr>
              <a:t>. Keep </a:t>
            </a:r>
            <a:r>
              <a:rPr lang="en-US" altLang="en-US" sz="1400" dirty="0">
                <a:solidFill>
                  <a:schemeClr val="bg1"/>
                </a:solidFill>
                <a:latin typeface="Verdana" panose="020B0604030504040204" pitchFamily="34" charset="0"/>
              </a:rPr>
              <a:t>the referral open for at least two years, but do nothing further.</a:t>
            </a:r>
          </a:p>
        </p:txBody>
      </p:sp>
      <p:sp>
        <p:nvSpPr>
          <p:cNvPr id="11" name="TextBox 10"/>
          <p:cNvSpPr txBox="1"/>
          <p:nvPr/>
        </p:nvSpPr>
        <p:spPr>
          <a:xfrm>
            <a:off x="6400800" y="6400800"/>
            <a:ext cx="1143000" cy="444500"/>
          </a:xfrm>
          <a:prstGeom prst="rect">
            <a:avLst/>
          </a:prstGeom>
        </p:spPr>
        <p:txBody>
          <a:bodyPr vert="horz" wrap="square" lIns="91440" tIns="45720" rIns="91440" bIns="45720" rtlCol="0" anchor="ctr">
            <a:normAutofit fontScale="55000" lnSpcReduction="20000"/>
          </a:bodyPr>
          <a:lstStyle/>
          <a:p>
            <a:pPr marL="0" marR="0" indent="0" algn="l" defTabSz="457200" rtl="0" eaLnBrk="1" fontAlgn="auto" latinLnBrk="0" hangingPunct="1">
              <a:lnSpc>
                <a:spcPct val="100000"/>
              </a:lnSpc>
              <a:spcBef>
                <a:spcPct val="0"/>
              </a:spcBef>
              <a:spcAft>
                <a:spcPts val="0"/>
              </a:spcAft>
              <a:buClrTx/>
              <a:buSzTx/>
              <a:buFontTx/>
              <a:buNone/>
              <a:tabLst/>
            </a:pPr>
            <a:r>
              <a:rPr lang="en-AU" sz="2800" dirty="0" smtClean="0">
                <a:latin typeface="Verdana"/>
                <a:ea typeface="+mj-ea"/>
                <a:cs typeface="Verdana"/>
                <a:sym typeface="Wingdings" panose="05000000000000000000" pitchFamily="2" charset="2"/>
                <a:hlinkClick r:id="rId3" action="ppaction://hlinksldjump"/>
              </a:rPr>
              <a:t>Return </a:t>
            </a:r>
            <a:r>
              <a:rPr kumimoji="0" lang="en-AU" sz="2800" b="0" i="0" u="none" strike="noStrike" kern="1200" cap="none" spc="0" normalizeH="0" baseline="0" noProof="0" dirty="0" smtClean="0">
                <a:ln>
                  <a:noFill/>
                </a:ln>
                <a:effectLst/>
                <a:uLnTx/>
                <a:uFillTx/>
                <a:latin typeface="Verdana"/>
                <a:ea typeface="+mj-ea"/>
                <a:cs typeface="Verdana"/>
                <a:sym typeface="Wingdings" panose="05000000000000000000" pitchFamily="2" charset="2"/>
                <a:hlinkClick r:id="rId3" action="ppaction://hlinksldjump"/>
              </a:rPr>
              <a:t></a:t>
            </a:r>
            <a:endParaRPr kumimoji="0" lang="en-AU" sz="2800" b="0" i="0" u="none" strike="noStrike" kern="1200" cap="none" spc="0" normalizeH="0" baseline="0" noProof="0" dirty="0" smtClean="0">
              <a:ln>
                <a:noFill/>
              </a:ln>
              <a:effectLst/>
              <a:uLnTx/>
              <a:uFillTx/>
              <a:latin typeface="Verdana"/>
              <a:ea typeface="+mj-ea"/>
              <a:cs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2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2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7" grpId="0"/>
      <p:bldP spid="81928" grpId="0"/>
      <p:bldP spid="81929" grpId="0"/>
      <p:bldP spid="819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ln>
            <a:miter lim="800000"/>
            <a:headEnd/>
            <a:tailEnd/>
          </a:ln>
        </p:spPr>
        <p:txBody>
          <a:bodyPr wrap="square" numCol="1" anchorCtr="0" compatLnSpc="1">
            <a:prstTxWarp prst="textNoShape">
              <a:avLst/>
            </a:prstTxWarp>
          </a:bodyPr>
          <a:lstStyle/>
          <a:p>
            <a:pPr indent="-9525" eaLnBrk="1" hangingPunct="1"/>
            <a:r>
              <a:rPr lang="en-US" altLang="en-US" dirty="0" smtClean="0"/>
              <a:t>Which of the following are SAFETY threats?</a:t>
            </a:r>
          </a:p>
        </p:txBody>
      </p:sp>
      <p:sp>
        <p:nvSpPr>
          <p:cNvPr id="16387" name="Rectangle 3"/>
          <p:cNvSpPr>
            <a:spLocks noChangeArrowheads="1"/>
          </p:cNvSpPr>
          <p:nvPr/>
        </p:nvSpPr>
        <p:spPr bwMode="auto">
          <a:xfrm>
            <a:off x="1066800" y="1524000"/>
            <a:ext cx="3352800" cy="22098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16388" name="Rectangle 4"/>
          <p:cNvSpPr>
            <a:spLocks noChangeArrowheads="1"/>
          </p:cNvSpPr>
          <p:nvPr/>
        </p:nvSpPr>
        <p:spPr bwMode="auto">
          <a:xfrm>
            <a:off x="1066800" y="4038600"/>
            <a:ext cx="3352800" cy="2209800"/>
          </a:xfrm>
          <a:prstGeom prst="rect">
            <a:avLst/>
          </a:prstGeom>
          <a:solidFill>
            <a:schemeClr val="accent3"/>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13317" name="Rectangle 5"/>
          <p:cNvSpPr>
            <a:spLocks noChangeArrowheads="1"/>
          </p:cNvSpPr>
          <p:nvPr/>
        </p:nvSpPr>
        <p:spPr bwMode="auto">
          <a:xfrm>
            <a:off x="4800600" y="4038600"/>
            <a:ext cx="3352800" cy="2209800"/>
          </a:xfrm>
          <a:prstGeom prst="rect">
            <a:avLst/>
          </a:prstGeom>
          <a:solidFill>
            <a:schemeClr val="accent4"/>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13318" name="Rectangle 6"/>
          <p:cNvSpPr>
            <a:spLocks noChangeArrowheads="1"/>
          </p:cNvSpPr>
          <p:nvPr/>
        </p:nvSpPr>
        <p:spPr bwMode="auto">
          <a:xfrm>
            <a:off x="4800600" y="1524000"/>
            <a:ext cx="3352800" cy="2209800"/>
          </a:xfrm>
          <a:prstGeom prst="rect">
            <a:avLst/>
          </a:prstGeom>
          <a:solidFill>
            <a:schemeClr val="accent2"/>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20487" name="Text Box 7"/>
          <p:cNvSpPr txBox="1">
            <a:spLocks noChangeArrowheads="1"/>
          </p:cNvSpPr>
          <p:nvPr/>
        </p:nvSpPr>
        <p:spPr bwMode="auto">
          <a:xfrm>
            <a:off x="1219200" y="1752600"/>
            <a:ext cx="3124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400" dirty="0">
                <a:solidFill>
                  <a:schemeClr val="bg1"/>
                </a:solidFill>
                <a:latin typeface="Verdana" panose="020B0604030504040204" pitchFamily="34" charset="0"/>
              </a:rPr>
              <a:t>A</a:t>
            </a:r>
            <a:r>
              <a:rPr lang="en-US" altLang="en-US" sz="1400" dirty="0" smtClean="0">
                <a:solidFill>
                  <a:schemeClr val="bg1"/>
                </a:solidFill>
                <a:latin typeface="Verdana" panose="020B0604030504040204" pitchFamily="34" charset="0"/>
              </a:rPr>
              <a:t>. </a:t>
            </a:r>
            <a:r>
              <a:rPr lang="en-US" altLang="en-US" sz="1400" dirty="0">
                <a:solidFill>
                  <a:schemeClr val="bg1"/>
                </a:solidFill>
                <a:latin typeface="Verdana" panose="020B0604030504040204" pitchFamily="34" charset="0"/>
              </a:rPr>
              <a:t>C</a:t>
            </a:r>
            <a:r>
              <a:rPr lang="en-US" altLang="en-US" sz="1400" dirty="0" smtClean="0">
                <a:solidFill>
                  <a:schemeClr val="bg1"/>
                </a:solidFill>
                <a:latin typeface="Verdana" panose="020B0604030504040204" pitchFamily="34" charset="0"/>
              </a:rPr>
              <a:t>aregiver is </a:t>
            </a:r>
            <a:r>
              <a:rPr lang="en-US" altLang="en-US" sz="1400" dirty="0">
                <a:solidFill>
                  <a:schemeClr val="bg1"/>
                </a:solidFill>
                <a:latin typeface="Verdana" panose="020B0604030504040204" pitchFamily="34" charset="0"/>
              </a:rPr>
              <a:t>too </a:t>
            </a:r>
            <a:r>
              <a:rPr lang="en-US" altLang="en-US" sz="1400" dirty="0" smtClean="0">
                <a:solidFill>
                  <a:schemeClr val="bg1"/>
                </a:solidFill>
                <a:latin typeface="Verdana" panose="020B0604030504040204" pitchFamily="34" charset="0"/>
              </a:rPr>
              <a:t>drunk right now </a:t>
            </a:r>
            <a:r>
              <a:rPr lang="en-US" altLang="en-US" sz="1400" dirty="0">
                <a:solidFill>
                  <a:schemeClr val="bg1"/>
                </a:solidFill>
                <a:latin typeface="Verdana" panose="020B0604030504040204" pitchFamily="34" charset="0"/>
              </a:rPr>
              <a:t>to provide appropriate </a:t>
            </a:r>
            <a:r>
              <a:rPr lang="en-US" altLang="en-US" sz="1400" dirty="0" smtClean="0">
                <a:solidFill>
                  <a:schemeClr val="bg1"/>
                </a:solidFill>
                <a:latin typeface="Verdana" panose="020B0604030504040204" pitchFamily="34" charset="0"/>
              </a:rPr>
              <a:t>supervision </a:t>
            </a:r>
            <a:r>
              <a:rPr lang="en-US" altLang="en-US" sz="1400" dirty="0">
                <a:solidFill>
                  <a:schemeClr val="bg1"/>
                </a:solidFill>
                <a:latin typeface="Verdana" panose="020B0604030504040204" pitchFamily="34" charset="0"/>
              </a:rPr>
              <a:t>for his/her </a:t>
            </a:r>
            <a:r>
              <a:rPr lang="en-US" altLang="en-US" sz="1400" dirty="0" smtClean="0">
                <a:solidFill>
                  <a:schemeClr val="bg1"/>
                </a:solidFill>
                <a:latin typeface="Verdana" panose="020B0604030504040204" pitchFamily="34" charset="0"/>
              </a:rPr>
              <a:t>infant.</a:t>
            </a:r>
            <a:endParaRPr lang="en-US" altLang="en-US" sz="1400" dirty="0">
              <a:solidFill>
                <a:schemeClr val="bg1"/>
              </a:solidFill>
              <a:latin typeface="Verdana" panose="020B0604030504040204" pitchFamily="34" charset="0"/>
            </a:endParaRPr>
          </a:p>
        </p:txBody>
      </p:sp>
      <p:sp>
        <p:nvSpPr>
          <p:cNvPr id="20488" name="Text Box 8"/>
          <p:cNvSpPr txBox="1">
            <a:spLocks noChangeArrowheads="1"/>
          </p:cNvSpPr>
          <p:nvPr/>
        </p:nvSpPr>
        <p:spPr bwMode="auto">
          <a:xfrm>
            <a:off x="4930774" y="1752600"/>
            <a:ext cx="30702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400" dirty="0">
                <a:solidFill>
                  <a:schemeClr val="bg1"/>
                </a:solidFill>
                <a:latin typeface="Verdana" panose="020B0604030504040204" pitchFamily="34" charset="0"/>
              </a:rPr>
              <a:t>B</a:t>
            </a:r>
            <a:r>
              <a:rPr lang="en-US" altLang="en-US" sz="1400" dirty="0" smtClean="0">
                <a:solidFill>
                  <a:schemeClr val="bg1"/>
                </a:solidFill>
                <a:latin typeface="Verdana" panose="020B0604030504040204" pitchFamily="34" charset="0"/>
              </a:rPr>
              <a:t>. </a:t>
            </a:r>
            <a:r>
              <a:rPr lang="en-US" altLang="en-US" sz="1400" dirty="0">
                <a:solidFill>
                  <a:schemeClr val="bg1"/>
                </a:solidFill>
                <a:latin typeface="Verdana" panose="020B0604030504040204" pitchFamily="34" charset="0"/>
              </a:rPr>
              <a:t>C</a:t>
            </a:r>
            <a:r>
              <a:rPr lang="en-US" altLang="en-US" sz="1400" dirty="0" smtClean="0">
                <a:solidFill>
                  <a:schemeClr val="bg1"/>
                </a:solidFill>
                <a:latin typeface="Verdana" panose="020B0604030504040204" pitchFamily="34" charset="0"/>
              </a:rPr>
              <a:t>aregiver </a:t>
            </a:r>
            <a:r>
              <a:rPr lang="en-US" altLang="en-US" sz="1400" dirty="0">
                <a:solidFill>
                  <a:schemeClr val="bg1"/>
                </a:solidFill>
                <a:latin typeface="Verdana" panose="020B0604030504040204" pitchFamily="34" charset="0"/>
              </a:rPr>
              <a:t>has a history of drug abuse but has been clean and sober for six months.</a:t>
            </a:r>
          </a:p>
        </p:txBody>
      </p:sp>
      <p:sp>
        <p:nvSpPr>
          <p:cNvPr id="20489" name="Text Box 9"/>
          <p:cNvSpPr txBox="1">
            <a:spLocks noChangeArrowheads="1"/>
          </p:cNvSpPr>
          <p:nvPr/>
        </p:nvSpPr>
        <p:spPr bwMode="auto">
          <a:xfrm>
            <a:off x="1219200" y="4027714"/>
            <a:ext cx="312420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400" dirty="0">
                <a:solidFill>
                  <a:schemeClr val="bg1"/>
                </a:solidFill>
                <a:latin typeface="Verdana" panose="020B0604030504040204" pitchFamily="34" charset="0"/>
              </a:rPr>
              <a:t>C</a:t>
            </a:r>
            <a:r>
              <a:rPr lang="en-US" altLang="en-US" sz="1400" dirty="0" smtClean="0">
                <a:solidFill>
                  <a:schemeClr val="bg1"/>
                </a:solidFill>
                <a:latin typeface="Verdana" panose="020B0604030504040204" pitchFamily="34" charset="0"/>
              </a:rPr>
              <a:t>. </a:t>
            </a:r>
            <a:r>
              <a:rPr lang="en-US" altLang="en-US" sz="1400" dirty="0">
                <a:solidFill>
                  <a:schemeClr val="bg1"/>
                </a:solidFill>
                <a:latin typeface="Verdana" panose="020B0604030504040204" pitchFamily="34" charset="0"/>
              </a:rPr>
              <a:t>C</a:t>
            </a:r>
            <a:r>
              <a:rPr lang="en-US" altLang="en-US" sz="1400" dirty="0" smtClean="0">
                <a:solidFill>
                  <a:schemeClr val="bg1"/>
                </a:solidFill>
                <a:latin typeface="Verdana" panose="020B0604030504040204" pitchFamily="34" charset="0"/>
              </a:rPr>
              <a:t>aregiver </a:t>
            </a:r>
            <a:r>
              <a:rPr lang="en-US" altLang="en-US" sz="1400" dirty="0">
                <a:solidFill>
                  <a:schemeClr val="bg1"/>
                </a:solidFill>
                <a:latin typeface="Verdana" panose="020B0604030504040204" pitchFamily="34" charset="0"/>
              </a:rPr>
              <a:t>was arrested for drunk driving two months ago</a:t>
            </a:r>
            <a:r>
              <a:rPr lang="en-US" altLang="en-US" sz="1400" dirty="0" smtClean="0">
                <a:solidFill>
                  <a:schemeClr val="bg1"/>
                </a:solidFill>
                <a:latin typeface="Verdana" panose="020B0604030504040204" pitchFamily="34" charset="0"/>
              </a:rPr>
              <a:t>. Child </a:t>
            </a:r>
            <a:r>
              <a:rPr lang="en-US" altLang="en-US" sz="1400" dirty="0">
                <a:solidFill>
                  <a:schemeClr val="bg1"/>
                </a:solidFill>
                <a:latin typeface="Verdana" panose="020B0604030504040204" pitchFamily="34" charset="0"/>
              </a:rPr>
              <a:t>was not in the car</a:t>
            </a:r>
            <a:r>
              <a:rPr lang="en-US" altLang="en-US" sz="1400" dirty="0" smtClean="0">
                <a:solidFill>
                  <a:schemeClr val="bg1"/>
                </a:solidFill>
                <a:latin typeface="Verdana" panose="020B0604030504040204" pitchFamily="34" charset="0"/>
              </a:rPr>
              <a:t>. No </a:t>
            </a:r>
            <a:r>
              <a:rPr lang="en-US" altLang="en-US" sz="1400" dirty="0">
                <a:solidFill>
                  <a:schemeClr val="bg1"/>
                </a:solidFill>
                <a:latin typeface="Verdana" panose="020B0604030504040204" pitchFamily="34" charset="0"/>
              </a:rPr>
              <a:t>evidence </a:t>
            </a:r>
            <a:r>
              <a:rPr lang="en-US" altLang="en-US" sz="1400" dirty="0" smtClean="0">
                <a:solidFill>
                  <a:schemeClr val="bg1"/>
                </a:solidFill>
                <a:latin typeface="Verdana" panose="020B0604030504040204" pitchFamily="34" charset="0"/>
              </a:rPr>
              <a:t>exists that </a:t>
            </a:r>
            <a:r>
              <a:rPr lang="en-US" altLang="en-US" sz="1400" dirty="0">
                <a:solidFill>
                  <a:schemeClr val="bg1"/>
                </a:solidFill>
                <a:latin typeface="Verdana" panose="020B0604030504040204" pitchFamily="34" charset="0"/>
              </a:rPr>
              <a:t>caregiver has, or is about to, become intoxicated while caring for child.</a:t>
            </a:r>
          </a:p>
        </p:txBody>
      </p:sp>
      <p:sp>
        <p:nvSpPr>
          <p:cNvPr id="20490" name="Text Box 10"/>
          <p:cNvSpPr txBox="1">
            <a:spLocks noChangeArrowheads="1"/>
          </p:cNvSpPr>
          <p:nvPr/>
        </p:nvSpPr>
        <p:spPr bwMode="auto">
          <a:xfrm>
            <a:off x="4930775" y="4059238"/>
            <a:ext cx="3070224"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400" dirty="0">
                <a:solidFill>
                  <a:schemeClr val="bg1"/>
                </a:solidFill>
                <a:latin typeface="Verdana" panose="020B0604030504040204" pitchFamily="34" charset="0"/>
              </a:rPr>
              <a:t>D</a:t>
            </a:r>
            <a:r>
              <a:rPr lang="en-US" altLang="en-US" sz="1400" dirty="0" smtClean="0">
                <a:solidFill>
                  <a:schemeClr val="bg1"/>
                </a:solidFill>
                <a:latin typeface="Verdana" panose="020B0604030504040204" pitchFamily="34" charset="0"/>
              </a:rPr>
              <a:t>. There are a lot </a:t>
            </a:r>
            <a:r>
              <a:rPr lang="en-US" altLang="en-US" sz="1400" dirty="0">
                <a:solidFill>
                  <a:schemeClr val="bg1"/>
                </a:solidFill>
                <a:latin typeface="Verdana" panose="020B0604030504040204" pitchFamily="34" charset="0"/>
              </a:rPr>
              <a:t>of empty beer cans in the house</a:t>
            </a:r>
            <a:r>
              <a:rPr lang="en-US" altLang="en-US" sz="1400" dirty="0" smtClean="0">
                <a:solidFill>
                  <a:schemeClr val="bg1"/>
                </a:solidFill>
                <a:latin typeface="Verdana" panose="020B0604030504040204" pitchFamily="34" charset="0"/>
              </a:rPr>
              <a:t>. The </a:t>
            </a:r>
            <a:r>
              <a:rPr lang="en-US" altLang="en-US" sz="1400" dirty="0">
                <a:solidFill>
                  <a:schemeClr val="bg1"/>
                </a:solidFill>
                <a:latin typeface="Verdana" panose="020B0604030504040204" pitchFamily="34" charset="0"/>
              </a:rPr>
              <a:t>caregiver is not currently drunk and there is no report of a substance abuse issue</a:t>
            </a:r>
            <a:r>
              <a:rPr lang="en-US" altLang="en-US" sz="1400" dirty="0" smtClean="0">
                <a:solidFill>
                  <a:schemeClr val="bg1"/>
                </a:solidFill>
                <a:latin typeface="Verdana" panose="020B0604030504040204" pitchFamily="34" charset="0"/>
              </a:rPr>
              <a:t>. Caregiver </a:t>
            </a:r>
            <a:r>
              <a:rPr lang="en-US" altLang="en-US" sz="1400" dirty="0">
                <a:solidFill>
                  <a:schemeClr val="bg1"/>
                </a:solidFill>
                <a:latin typeface="Verdana" panose="020B0604030504040204" pitchFamily="34" charset="0"/>
              </a:rPr>
              <a:t>claims to have had a party last night.</a:t>
            </a:r>
          </a:p>
        </p:txBody>
      </p:sp>
      <p:sp>
        <p:nvSpPr>
          <p:cNvPr id="11" name="TextBox 10"/>
          <p:cNvSpPr txBox="1"/>
          <p:nvPr/>
        </p:nvSpPr>
        <p:spPr>
          <a:xfrm>
            <a:off x="6400800" y="6400800"/>
            <a:ext cx="1143000" cy="444500"/>
          </a:xfrm>
          <a:prstGeom prst="rect">
            <a:avLst/>
          </a:prstGeom>
        </p:spPr>
        <p:txBody>
          <a:bodyPr vert="horz" wrap="square" lIns="91440" tIns="45720" rIns="91440" bIns="45720" rtlCol="0" anchor="ctr">
            <a:normAutofit fontScale="55000" lnSpcReduction="20000"/>
          </a:bodyPr>
          <a:lstStyle/>
          <a:p>
            <a:pPr marL="0" marR="0" indent="0" algn="l" defTabSz="457200" rtl="0" eaLnBrk="1" fontAlgn="auto" latinLnBrk="0" hangingPunct="1">
              <a:lnSpc>
                <a:spcPct val="100000"/>
              </a:lnSpc>
              <a:spcBef>
                <a:spcPct val="0"/>
              </a:spcBef>
              <a:spcAft>
                <a:spcPts val="0"/>
              </a:spcAft>
              <a:buClrTx/>
              <a:buSzTx/>
              <a:buFontTx/>
              <a:buNone/>
              <a:tabLst/>
            </a:pPr>
            <a:r>
              <a:rPr lang="en-AU" sz="2800" dirty="0" smtClean="0">
                <a:latin typeface="Verdana"/>
                <a:ea typeface="+mj-ea"/>
                <a:cs typeface="Verdana"/>
                <a:sym typeface="Wingdings" panose="05000000000000000000" pitchFamily="2" charset="2"/>
                <a:hlinkClick r:id="rId3" action="ppaction://hlinksldjump"/>
              </a:rPr>
              <a:t>Return </a:t>
            </a:r>
            <a:r>
              <a:rPr kumimoji="0" lang="en-AU" sz="2800" b="0" i="0" u="none" strike="noStrike" kern="1200" cap="none" spc="0" normalizeH="0" baseline="0" noProof="0" dirty="0" smtClean="0">
                <a:ln>
                  <a:noFill/>
                </a:ln>
                <a:effectLst/>
                <a:uLnTx/>
                <a:uFillTx/>
                <a:latin typeface="Verdana"/>
                <a:ea typeface="+mj-ea"/>
                <a:cs typeface="Verdana"/>
                <a:sym typeface="Wingdings" panose="05000000000000000000" pitchFamily="2" charset="2"/>
                <a:hlinkClick r:id="rId3" action="ppaction://hlinksldjump"/>
              </a:rPr>
              <a:t></a:t>
            </a:r>
            <a:endParaRPr kumimoji="0" lang="en-AU" sz="2800" b="0" i="0" u="none" strike="noStrike" kern="1200" cap="none" spc="0" normalizeH="0" baseline="0" noProof="0" dirty="0" smtClean="0">
              <a:ln>
                <a:noFill/>
              </a:ln>
              <a:effectLst/>
              <a:uLnTx/>
              <a:uFillTx/>
              <a:latin typeface="Verdana"/>
              <a:ea typeface="+mj-ea"/>
              <a:cs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7" grpId="0"/>
      <p:bldP spid="20488" grpId="0"/>
      <p:bldP spid="20489" grpId="0"/>
      <p:bldP spid="2049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0"/>
            <a:ext cx="8153400" cy="990599"/>
          </a:xfrm>
          <a:ln>
            <a:miter lim="800000"/>
            <a:headEnd/>
            <a:tailEnd/>
          </a:ln>
        </p:spPr>
        <p:txBody>
          <a:bodyPr wrap="square" numCol="1" anchorCtr="0" compatLnSpc="1">
            <a:prstTxWarp prst="textNoShape">
              <a:avLst/>
            </a:prstTxWarp>
          </a:bodyPr>
          <a:lstStyle/>
          <a:p>
            <a:pPr indent="-9525" eaLnBrk="1" hangingPunct="1"/>
            <a:r>
              <a:rPr lang="en-US" altLang="en-US" dirty="0" smtClean="0"/>
              <a:t>You found three safety threats and NO protective capacities. What interventions would keep the child safe?</a:t>
            </a:r>
          </a:p>
        </p:txBody>
      </p:sp>
      <p:sp>
        <p:nvSpPr>
          <p:cNvPr id="17411" name="Rectangle 3"/>
          <p:cNvSpPr>
            <a:spLocks noChangeArrowheads="1"/>
          </p:cNvSpPr>
          <p:nvPr/>
        </p:nvSpPr>
        <p:spPr bwMode="auto">
          <a:xfrm>
            <a:off x="1066800" y="1524000"/>
            <a:ext cx="3352800" cy="22098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17412" name="Rectangle 4"/>
          <p:cNvSpPr>
            <a:spLocks noChangeArrowheads="1"/>
          </p:cNvSpPr>
          <p:nvPr/>
        </p:nvSpPr>
        <p:spPr bwMode="auto">
          <a:xfrm>
            <a:off x="1066800" y="4038600"/>
            <a:ext cx="3352800" cy="2209800"/>
          </a:xfrm>
          <a:prstGeom prst="rect">
            <a:avLst/>
          </a:prstGeom>
          <a:solidFill>
            <a:schemeClr val="accent3"/>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14341" name="Rectangle 5"/>
          <p:cNvSpPr>
            <a:spLocks noChangeArrowheads="1"/>
          </p:cNvSpPr>
          <p:nvPr/>
        </p:nvSpPr>
        <p:spPr bwMode="auto">
          <a:xfrm>
            <a:off x="4800600" y="4038600"/>
            <a:ext cx="3352800" cy="2209800"/>
          </a:xfrm>
          <a:prstGeom prst="rect">
            <a:avLst/>
          </a:prstGeom>
          <a:solidFill>
            <a:schemeClr val="accent4"/>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14342" name="Rectangle 6"/>
          <p:cNvSpPr>
            <a:spLocks noChangeArrowheads="1"/>
          </p:cNvSpPr>
          <p:nvPr/>
        </p:nvSpPr>
        <p:spPr bwMode="auto">
          <a:xfrm>
            <a:off x="4800600" y="1524000"/>
            <a:ext cx="3352800" cy="2209800"/>
          </a:xfrm>
          <a:prstGeom prst="rect">
            <a:avLst/>
          </a:prstGeom>
          <a:solidFill>
            <a:schemeClr val="accent2"/>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83975" name="Text Box 7"/>
          <p:cNvSpPr txBox="1">
            <a:spLocks noChangeArrowheads="1"/>
          </p:cNvSpPr>
          <p:nvPr/>
        </p:nvSpPr>
        <p:spPr bwMode="auto">
          <a:xfrm>
            <a:off x="1257300" y="1752600"/>
            <a:ext cx="2971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400" dirty="0">
                <a:solidFill>
                  <a:schemeClr val="bg1"/>
                </a:solidFill>
                <a:latin typeface="Verdana" panose="020B0604030504040204" pitchFamily="34" charset="0"/>
              </a:rPr>
              <a:t>A</a:t>
            </a:r>
            <a:r>
              <a:rPr lang="en-US" altLang="en-US" sz="1400" dirty="0" smtClean="0">
                <a:solidFill>
                  <a:schemeClr val="bg1"/>
                </a:solidFill>
                <a:latin typeface="Verdana" panose="020B0604030504040204" pitchFamily="34" charset="0"/>
              </a:rPr>
              <a:t>. Protectively place the child.</a:t>
            </a:r>
            <a:endParaRPr lang="en-US" altLang="en-US" sz="1400" dirty="0">
              <a:solidFill>
                <a:schemeClr val="bg1"/>
              </a:solidFill>
              <a:latin typeface="Verdana" panose="020B0604030504040204" pitchFamily="34" charset="0"/>
            </a:endParaRPr>
          </a:p>
        </p:txBody>
      </p:sp>
      <p:sp>
        <p:nvSpPr>
          <p:cNvPr id="83976" name="Text Box 8"/>
          <p:cNvSpPr txBox="1">
            <a:spLocks noChangeArrowheads="1"/>
          </p:cNvSpPr>
          <p:nvPr/>
        </p:nvSpPr>
        <p:spPr bwMode="auto">
          <a:xfrm>
            <a:off x="4973171" y="1752600"/>
            <a:ext cx="304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400" dirty="0">
                <a:solidFill>
                  <a:schemeClr val="bg1"/>
                </a:solidFill>
                <a:latin typeface="Verdana" panose="020B0604030504040204" pitchFamily="34" charset="0"/>
              </a:rPr>
              <a:t>B</a:t>
            </a:r>
            <a:r>
              <a:rPr lang="en-US" altLang="en-US" sz="1400" dirty="0" smtClean="0">
                <a:solidFill>
                  <a:schemeClr val="bg1"/>
                </a:solidFill>
                <a:latin typeface="Verdana" panose="020B0604030504040204" pitchFamily="34" charset="0"/>
              </a:rPr>
              <a:t>. Worker </a:t>
            </a:r>
            <a:r>
              <a:rPr lang="en-US" altLang="en-US" sz="1400" dirty="0">
                <a:solidFill>
                  <a:schemeClr val="bg1"/>
                </a:solidFill>
                <a:latin typeface="Verdana" panose="020B0604030504040204" pitchFamily="34" charset="0"/>
              </a:rPr>
              <a:t>provides information on </a:t>
            </a:r>
            <a:r>
              <a:rPr lang="en-US" altLang="en-US" sz="1400" dirty="0" smtClean="0">
                <a:solidFill>
                  <a:schemeClr val="bg1"/>
                </a:solidFill>
                <a:latin typeface="Verdana" panose="020B0604030504040204" pitchFamily="34" charset="0"/>
              </a:rPr>
              <a:t>nonviolent </a:t>
            </a:r>
            <a:r>
              <a:rPr lang="en-US" altLang="en-US" sz="1400" dirty="0">
                <a:solidFill>
                  <a:schemeClr val="bg1"/>
                </a:solidFill>
                <a:latin typeface="Verdana" panose="020B0604030504040204" pitchFamily="34" charset="0"/>
              </a:rPr>
              <a:t>discipline.</a:t>
            </a:r>
          </a:p>
        </p:txBody>
      </p:sp>
      <p:sp>
        <p:nvSpPr>
          <p:cNvPr id="83977" name="Text Box 9"/>
          <p:cNvSpPr txBox="1">
            <a:spLocks noChangeArrowheads="1"/>
          </p:cNvSpPr>
          <p:nvPr/>
        </p:nvSpPr>
        <p:spPr bwMode="auto">
          <a:xfrm>
            <a:off x="1257300" y="4191000"/>
            <a:ext cx="2971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400" dirty="0">
                <a:solidFill>
                  <a:schemeClr val="bg1"/>
                </a:solidFill>
                <a:latin typeface="Verdana" panose="020B0604030504040204" pitchFamily="34" charset="0"/>
              </a:rPr>
              <a:t>C</a:t>
            </a:r>
            <a:r>
              <a:rPr lang="en-US" altLang="en-US" sz="1400" dirty="0" smtClean="0">
                <a:solidFill>
                  <a:schemeClr val="bg1"/>
                </a:solidFill>
                <a:latin typeface="Verdana" panose="020B0604030504040204" pitchFamily="34" charset="0"/>
              </a:rPr>
              <a:t>. Non-perpetrating </a:t>
            </a:r>
            <a:r>
              <a:rPr lang="en-US" altLang="en-US" sz="1400" dirty="0">
                <a:solidFill>
                  <a:schemeClr val="bg1"/>
                </a:solidFill>
                <a:latin typeface="Verdana" panose="020B0604030504040204" pitchFamily="34" charset="0"/>
              </a:rPr>
              <a:t>parent agrees to protect child.</a:t>
            </a:r>
          </a:p>
        </p:txBody>
      </p:sp>
      <p:sp>
        <p:nvSpPr>
          <p:cNvPr id="83978" name="Text Box 10"/>
          <p:cNvSpPr txBox="1">
            <a:spLocks noChangeArrowheads="1"/>
          </p:cNvSpPr>
          <p:nvPr/>
        </p:nvSpPr>
        <p:spPr bwMode="auto">
          <a:xfrm>
            <a:off x="4973171" y="4191000"/>
            <a:ext cx="3048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400" dirty="0">
                <a:solidFill>
                  <a:schemeClr val="bg1"/>
                </a:solidFill>
                <a:latin typeface="Verdana" panose="020B0604030504040204" pitchFamily="34" charset="0"/>
              </a:rPr>
              <a:t>D</a:t>
            </a:r>
            <a:r>
              <a:rPr lang="en-US" altLang="en-US" sz="1400" dirty="0" smtClean="0">
                <a:solidFill>
                  <a:schemeClr val="bg1"/>
                </a:solidFill>
                <a:latin typeface="Verdana" panose="020B0604030504040204" pitchFamily="34" charset="0"/>
              </a:rPr>
              <a:t>. Referral </a:t>
            </a:r>
            <a:r>
              <a:rPr lang="en-US" altLang="en-US" sz="1400" dirty="0">
                <a:solidFill>
                  <a:schemeClr val="bg1"/>
                </a:solidFill>
                <a:latin typeface="Verdana" panose="020B0604030504040204" pitchFamily="34" charset="0"/>
              </a:rPr>
              <a:t>to a shelter.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97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397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397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39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5" grpId="0"/>
      <p:bldP spid="83976" grpId="0"/>
      <p:bldP spid="83977" grpId="0"/>
      <p:bldP spid="8397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ln>
            <a:miter lim="800000"/>
            <a:headEnd/>
            <a:tailEnd/>
          </a:ln>
        </p:spPr>
        <p:txBody>
          <a:bodyPr wrap="square" numCol="1" anchorCtr="0" compatLnSpc="1">
            <a:prstTxWarp prst="textNoShape">
              <a:avLst/>
            </a:prstTxWarp>
          </a:bodyPr>
          <a:lstStyle/>
          <a:p>
            <a:pPr indent="-9525" eaLnBrk="1" hangingPunct="1"/>
            <a:r>
              <a:rPr lang="en-US" altLang="en-US" dirty="0" smtClean="0"/>
              <a:t>When is the initial safety assessment due?</a:t>
            </a:r>
          </a:p>
        </p:txBody>
      </p:sp>
      <p:sp>
        <p:nvSpPr>
          <p:cNvPr id="18435" name="Rectangle 3"/>
          <p:cNvSpPr>
            <a:spLocks noChangeArrowheads="1"/>
          </p:cNvSpPr>
          <p:nvPr/>
        </p:nvSpPr>
        <p:spPr bwMode="auto">
          <a:xfrm>
            <a:off x="1066800" y="1524000"/>
            <a:ext cx="3352800" cy="22098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18436" name="Rectangle 4"/>
          <p:cNvSpPr>
            <a:spLocks noChangeArrowheads="1"/>
          </p:cNvSpPr>
          <p:nvPr/>
        </p:nvSpPr>
        <p:spPr bwMode="auto">
          <a:xfrm>
            <a:off x="1066800" y="4038600"/>
            <a:ext cx="3352800" cy="2209800"/>
          </a:xfrm>
          <a:prstGeom prst="rect">
            <a:avLst/>
          </a:prstGeom>
          <a:solidFill>
            <a:schemeClr val="accent3"/>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15365" name="Rectangle 5"/>
          <p:cNvSpPr>
            <a:spLocks noChangeArrowheads="1"/>
          </p:cNvSpPr>
          <p:nvPr/>
        </p:nvSpPr>
        <p:spPr bwMode="auto">
          <a:xfrm>
            <a:off x="4800600" y="4038600"/>
            <a:ext cx="3352800" cy="2209800"/>
          </a:xfrm>
          <a:prstGeom prst="rect">
            <a:avLst/>
          </a:prstGeom>
          <a:solidFill>
            <a:schemeClr val="accent4"/>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15366" name="Rectangle 6"/>
          <p:cNvSpPr>
            <a:spLocks noChangeArrowheads="1"/>
          </p:cNvSpPr>
          <p:nvPr/>
        </p:nvSpPr>
        <p:spPr bwMode="auto">
          <a:xfrm>
            <a:off x="4800600" y="1524000"/>
            <a:ext cx="3352800" cy="2209800"/>
          </a:xfrm>
          <a:prstGeom prst="rect">
            <a:avLst/>
          </a:prstGeom>
          <a:solidFill>
            <a:schemeClr val="accent2"/>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21511" name="Text Box 7"/>
          <p:cNvSpPr txBox="1">
            <a:spLocks noChangeArrowheads="1"/>
          </p:cNvSpPr>
          <p:nvPr/>
        </p:nvSpPr>
        <p:spPr bwMode="auto">
          <a:xfrm>
            <a:off x="1219200" y="1752600"/>
            <a:ext cx="3200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400" dirty="0">
                <a:solidFill>
                  <a:schemeClr val="bg1"/>
                </a:solidFill>
                <a:latin typeface="Verdana" panose="020B0604030504040204" pitchFamily="34" charset="0"/>
              </a:rPr>
              <a:t>A</a:t>
            </a:r>
            <a:r>
              <a:rPr lang="en-US" altLang="en-US" sz="1400" dirty="0" smtClean="0">
                <a:solidFill>
                  <a:schemeClr val="bg1"/>
                </a:solidFill>
                <a:latin typeface="Verdana" panose="020B0604030504040204" pitchFamily="34" charset="0"/>
              </a:rPr>
              <a:t>. Within </a:t>
            </a:r>
            <a:r>
              <a:rPr lang="en-US" altLang="en-US" sz="1400" dirty="0">
                <a:solidFill>
                  <a:schemeClr val="bg1"/>
                </a:solidFill>
                <a:latin typeface="Verdana" panose="020B0604030504040204" pitchFamily="34" charset="0"/>
              </a:rPr>
              <a:t>three days of referral.</a:t>
            </a:r>
          </a:p>
        </p:txBody>
      </p:sp>
      <p:sp>
        <p:nvSpPr>
          <p:cNvPr id="21512" name="Text Box 8"/>
          <p:cNvSpPr txBox="1">
            <a:spLocks noChangeArrowheads="1"/>
          </p:cNvSpPr>
          <p:nvPr/>
        </p:nvSpPr>
        <p:spPr bwMode="auto">
          <a:xfrm>
            <a:off x="4953000" y="1752600"/>
            <a:ext cx="2895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400" dirty="0">
                <a:solidFill>
                  <a:schemeClr val="bg1"/>
                </a:solidFill>
                <a:latin typeface="Verdana" panose="020B0604030504040204" pitchFamily="34" charset="0"/>
              </a:rPr>
              <a:t>B</a:t>
            </a:r>
            <a:r>
              <a:rPr lang="en-US" altLang="en-US" sz="1400" dirty="0" smtClean="0">
                <a:solidFill>
                  <a:schemeClr val="bg1"/>
                </a:solidFill>
                <a:latin typeface="Verdana" panose="020B0604030504040204" pitchFamily="34" charset="0"/>
              </a:rPr>
              <a:t>. The </a:t>
            </a:r>
            <a:r>
              <a:rPr lang="en-US" altLang="en-US" sz="1400" dirty="0">
                <a:solidFill>
                  <a:schemeClr val="bg1"/>
                </a:solidFill>
                <a:latin typeface="Verdana" panose="020B0604030504040204" pitchFamily="34" charset="0"/>
              </a:rPr>
              <a:t>process is completed before concluding initial </a:t>
            </a:r>
            <a:r>
              <a:rPr lang="en-US" altLang="en-US" sz="1400" dirty="0" smtClean="0">
                <a:solidFill>
                  <a:schemeClr val="bg1"/>
                </a:solidFill>
                <a:latin typeface="Verdana" panose="020B0604030504040204" pitchFamily="34" charset="0"/>
              </a:rPr>
              <a:t>face-to-face contact, </a:t>
            </a:r>
            <a:r>
              <a:rPr lang="en-US" altLang="en-US" sz="1400" dirty="0">
                <a:solidFill>
                  <a:schemeClr val="bg1"/>
                </a:solidFill>
                <a:latin typeface="Verdana" panose="020B0604030504040204" pitchFamily="34" charset="0"/>
              </a:rPr>
              <a:t>and the form is due within 30 days.</a:t>
            </a:r>
          </a:p>
        </p:txBody>
      </p:sp>
      <p:sp>
        <p:nvSpPr>
          <p:cNvPr id="21513" name="Text Box 9"/>
          <p:cNvSpPr txBox="1">
            <a:spLocks noChangeArrowheads="1"/>
          </p:cNvSpPr>
          <p:nvPr/>
        </p:nvSpPr>
        <p:spPr bwMode="auto">
          <a:xfrm>
            <a:off x="1219200" y="4164449"/>
            <a:ext cx="30480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400" dirty="0">
                <a:solidFill>
                  <a:schemeClr val="bg1"/>
                </a:solidFill>
                <a:latin typeface="Verdana" panose="020B0604030504040204" pitchFamily="34" charset="0"/>
              </a:rPr>
              <a:t>C</a:t>
            </a:r>
            <a:r>
              <a:rPr lang="en-US" altLang="en-US" sz="1400" dirty="0" smtClean="0">
                <a:solidFill>
                  <a:schemeClr val="bg1"/>
                </a:solidFill>
                <a:latin typeface="Verdana" panose="020B0604030504040204" pitchFamily="34" charset="0"/>
              </a:rPr>
              <a:t>. The </a:t>
            </a:r>
            <a:r>
              <a:rPr lang="en-US" altLang="en-US" sz="1400" dirty="0">
                <a:solidFill>
                  <a:schemeClr val="bg1"/>
                </a:solidFill>
                <a:latin typeface="Verdana" panose="020B0604030504040204" pitchFamily="34" charset="0"/>
              </a:rPr>
              <a:t>process is completed before concluding initial </a:t>
            </a:r>
            <a:r>
              <a:rPr lang="en-US" altLang="en-US" sz="1400" dirty="0" smtClean="0">
                <a:solidFill>
                  <a:schemeClr val="bg1"/>
                </a:solidFill>
                <a:latin typeface="Verdana" panose="020B0604030504040204" pitchFamily="34" charset="0"/>
              </a:rPr>
              <a:t>face-to-face contact with at least one child victim, </a:t>
            </a:r>
            <a:r>
              <a:rPr lang="en-US" altLang="en-US" sz="1400" dirty="0">
                <a:solidFill>
                  <a:schemeClr val="bg1"/>
                </a:solidFill>
                <a:latin typeface="Verdana" panose="020B0604030504040204" pitchFamily="34" charset="0"/>
              </a:rPr>
              <a:t>and the form is due within two days.</a:t>
            </a:r>
          </a:p>
        </p:txBody>
      </p:sp>
      <p:sp>
        <p:nvSpPr>
          <p:cNvPr id="21514" name="Text Box 10"/>
          <p:cNvSpPr txBox="1">
            <a:spLocks noChangeArrowheads="1"/>
          </p:cNvSpPr>
          <p:nvPr/>
        </p:nvSpPr>
        <p:spPr bwMode="auto">
          <a:xfrm>
            <a:off x="4953000" y="4191000"/>
            <a:ext cx="3048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400" dirty="0">
                <a:solidFill>
                  <a:schemeClr val="bg1"/>
                </a:solidFill>
                <a:latin typeface="Verdana" panose="020B0604030504040204" pitchFamily="34" charset="0"/>
              </a:rPr>
              <a:t>D</a:t>
            </a:r>
            <a:r>
              <a:rPr lang="en-US" altLang="en-US" sz="1400" dirty="0" smtClean="0">
                <a:solidFill>
                  <a:schemeClr val="bg1"/>
                </a:solidFill>
                <a:latin typeface="Verdana" panose="020B0604030504040204" pitchFamily="34" charset="0"/>
              </a:rPr>
              <a:t>. When completing </a:t>
            </a:r>
            <a:r>
              <a:rPr lang="en-US" altLang="en-US" sz="1400" dirty="0">
                <a:solidFill>
                  <a:schemeClr val="bg1"/>
                </a:solidFill>
                <a:latin typeface="Verdana" panose="020B0604030504040204" pitchFamily="34" charset="0"/>
              </a:rPr>
              <a:t>closing paperwork, but only if your supervisor specifically asks for the safety assessment.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p:bldP spid="21512" grpId="0"/>
      <p:bldP spid="21513" grpId="0"/>
      <p:bldP spid="215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ln>
            <a:miter lim="800000"/>
            <a:headEnd/>
            <a:tailEnd/>
          </a:ln>
        </p:spPr>
        <p:txBody>
          <a:bodyPr wrap="square" numCol="1" anchorCtr="0" compatLnSpc="1">
            <a:prstTxWarp prst="textNoShape">
              <a:avLst/>
            </a:prstTxWarp>
          </a:bodyPr>
          <a:lstStyle/>
          <a:p>
            <a:pPr indent="-9525" eaLnBrk="1" hangingPunct="1"/>
            <a:r>
              <a:rPr lang="en-US" altLang="en-US" dirty="0" smtClean="0"/>
              <a:t>Which of the following would NOT require a new safety assessment?</a:t>
            </a:r>
          </a:p>
        </p:txBody>
      </p:sp>
      <p:sp>
        <p:nvSpPr>
          <p:cNvPr id="19459" name="Rectangle 3"/>
          <p:cNvSpPr>
            <a:spLocks noChangeArrowheads="1"/>
          </p:cNvSpPr>
          <p:nvPr/>
        </p:nvSpPr>
        <p:spPr bwMode="auto">
          <a:xfrm>
            <a:off x="1066800" y="1524000"/>
            <a:ext cx="3352800" cy="22098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19460" name="Rectangle 4"/>
          <p:cNvSpPr>
            <a:spLocks noChangeArrowheads="1"/>
          </p:cNvSpPr>
          <p:nvPr/>
        </p:nvSpPr>
        <p:spPr bwMode="auto">
          <a:xfrm>
            <a:off x="1066800" y="4038600"/>
            <a:ext cx="3352800" cy="2209800"/>
          </a:xfrm>
          <a:prstGeom prst="rect">
            <a:avLst/>
          </a:prstGeom>
          <a:solidFill>
            <a:schemeClr val="accent3"/>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16389" name="Rectangle 5"/>
          <p:cNvSpPr>
            <a:spLocks noChangeArrowheads="1"/>
          </p:cNvSpPr>
          <p:nvPr/>
        </p:nvSpPr>
        <p:spPr bwMode="auto">
          <a:xfrm>
            <a:off x="4800600" y="4038600"/>
            <a:ext cx="3352800" cy="2209800"/>
          </a:xfrm>
          <a:prstGeom prst="rect">
            <a:avLst/>
          </a:prstGeom>
          <a:solidFill>
            <a:schemeClr val="accent4"/>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16390" name="Rectangle 6"/>
          <p:cNvSpPr>
            <a:spLocks noChangeArrowheads="1"/>
          </p:cNvSpPr>
          <p:nvPr/>
        </p:nvSpPr>
        <p:spPr bwMode="auto">
          <a:xfrm>
            <a:off x="4800600" y="1524000"/>
            <a:ext cx="3352800" cy="2209800"/>
          </a:xfrm>
          <a:prstGeom prst="rect">
            <a:avLst/>
          </a:prstGeom>
          <a:solidFill>
            <a:schemeClr val="accent2"/>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23559" name="Text Box 7"/>
          <p:cNvSpPr txBox="1">
            <a:spLocks noChangeArrowheads="1"/>
          </p:cNvSpPr>
          <p:nvPr/>
        </p:nvSpPr>
        <p:spPr bwMode="auto">
          <a:xfrm>
            <a:off x="1219200" y="1676400"/>
            <a:ext cx="2971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400" dirty="0">
                <a:solidFill>
                  <a:schemeClr val="bg1"/>
                </a:solidFill>
                <a:latin typeface="Verdana" panose="020B0604030504040204" pitchFamily="34" charset="0"/>
              </a:rPr>
              <a:t>A</a:t>
            </a:r>
            <a:r>
              <a:rPr lang="en-US" altLang="en-US" sz="1400" dirty="0" smtClean="0">
                <a:solidFill>
                  <a:schemeClr val="bg1"/>
                </a:solidFill>
                <a:latin typeface="Verdana" panose="020B0604030504040204" pitchFamily="34" charset="0"/>
              </a:rPr>
              <a:t>. You </a:t>
            </a:r>
            <a:r>
              <a:rPr lang="en-US" altLang="en-US" sz="1400" dirty="0">
                <a:solidFill>
                  <a:schemeClr val="bg1"/>
                </a:solidFill>
                <a:latin typeface="Verdana" panose="020B0604030504040204" pitchFamily="34" charset="0"/>
              </a:rPr>
              <a:t>just learned that mother’s boyfriend moved in and there is a history of domestic violence with him.</a:t>
            </a:r>
          </a:p>
        </p:txBody>
      </p:sp>
      <p:sp>
        <p:nvSpPr>
          <p:cNvPr id="23560" name="Text Box 8"/>
          <p:cNvSpPr txBox="1">
            <a:spLocks noChangeArrowheads="1"/>
          </p:cNvSpPr>
          <p:nvPr/>
        </p:nvSpPr>
        <p:spPr bwMode="auto">
          <a:xfrm>
            <a:off x="4953000" y="1676400"/>
            <a:ext cx="30480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400" dirty="0">
                <a:solidFill>
                  <a:schemeClr val="bg1"/>
                </a:solidFill>
                <a:latin typeface="Verdana" panose="020B0604030504040204" pitchFamily="34" charset="0"/>
              </a:rPr>
              <a:t>B</a:t>
            </a:r>
            <a:r>
              <a:rPr lang="en-US" altLang="en-US" sz="1400" dirty="0" smtClean="0">
                <a:solidFill>
                  <a:schemeClr val="bg1"/>
                </a:solidFill>
                <a:latin typeface="Verdana" panose="020B0604030504040204" pitchFamily="34" charset="0"/>
              </a:rPr>
              <a:t>. The </a:t>
            </a:r>
            <a:r>
              <a:rPr lang="en-US" altLang="en-US" sz="1400" dirty="0">
                <a:solidFill>
                  <a:schemeClr val="bg1"/>
                </a:solidFill>
                <a:latin typeface="Verdana" panose="020B0604030504040204" pitchFamily="34" charset="0"/>
              </a:rPr>
              <a:t>safety plan required grandmother to provide child care after school</a:t>
            </a:r>
            <a:r>
              <a:rPr lang="en-US" altLang="en-US" sz="1400" dirty="0" smtClean="0">
                <a:solidFill>
                  <a:schemeClr val="bg1"/>
                </a:solidFill>
                <a:latin typeface="Verdana" panose="020B0604030504040204" pitchFamily="34" charset="0"/>
              </a:rPr>
              <a:t>. She </a:t>
            </a:r>
            <a:r>
              <a:rPr lang="en-US" altLang="en-US" sz="1400" dirty="0">
                <a:solidFill>
                  <a:schemeClr val="bg1"/>
                </a:solidFill>
                <a:latin typeface="Verdana" panose="020B0604030504040204" pitchFamily="34" charset="0"/>
              </a:rPr>
              <a:t>just called to say she will be moving and </a:t>
            </a:r>
            <a:r>
              <a:rPr lang="en-US" altLang="en-US" sz="1400" dirty="0" smtClean="0">
                <a:solidFill>
                  <a:schemeClr val="bg1"/>
                </a:solidFill>
                <a:latin typeface="Verdana" panose="020B0604030504040204" pitchFamily="34" charset="0"/>
              </a:rPr>
              <a:t>cannot </a:t>
            </a:r>
            <a:r>
              <a:rPr lang="en-US" altLang="en-US" sz="1400" dirty="0">
                <a:solidFill>
                  <a:schemeClr val="bg1"/>
                </a:solidFill>
                <a:latin typeface="Verdana" panose="020B0604030504040204" pitchFamily="34" charset="0"/>
              </a:rPr>
              <a:t>do this anymore.</a:t>
            </a:r>
          </a:p>
        </p:txBody>
      </p:sp>
      <p:sp>
        <p:nvSpPr>
          <p:cNvPr id="23561" name="Text Box 9"/>
          <p:cNvSpPr txBox="1">
            <a:spLocks noChangeArrowheads="1"/>
          </p:cNvSpPr>
          <p:nvPr/>
        </p:nvSpPr>
        <p:spPr bwMode="auto">
          <a:xfrm>
            <a:off x="1219200" y="4191000"/>
            <a:ext cx="2971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400" dirty="0">
                <a:solidFill>
                  <a:schemeClr val="bg1"/>
                </a:solidFill>
                <a:latin typeface="Verdana" panose="020B0604030504040204" pitchFamily="34" charset="0"/>
              </a:rPr>
              <a:t>C</a:t>
            </a:r>
            <a:r>
              <a:rPr lang="en-US" altLang="en-US" sz="1400" dirty="0" smtClean="0">
                <a:solidFill>
                  <a:schemeClr val="bg1"/>
                </a:solidFill>
                <a:latin typeface="Verdana" panose="020B0604030504040204" pitchFamily="34" charset="0"/>
              </a:rPr>
              <a:t>. A </a:t>
            </a:r>
            <a:r>
              <a:rPr lang="en-US" altLang="en-US" sz="1400" dirty="0">
                <a:solidFill>
                  <a:schemeClr val="bg1"/>
                </a:solidFill>
                <a:latin typeface="Verdana" panose="020B0604030504040204" pitchFamily="34" charset="0"/>
              </a:rPr>
              <a:t>child was removed last night</a:t>
            </a:r>
            <a:r>
              <a:rPr lang="en-US" altLang="en-US" sz="1400" dirty="0" smtClean="0">
                <a:solidFill>
                  <a:schemeClr val="bg1"/>
                </a:solidFill>
                <a:latin typeface="Verdana" panose="020B0604030504040204" pitchFamily="34" charset="0"/>
              </a:rPr>
              <a:t>. You </a:t>
            </a:r>
            <a:r>
              <a:rPr lang="en-US" altLang="en-US" sz="1400" dirty="0">
                <a:solidFill>
                  <a:schemeClr val="bg1"/>
                </a:solidFill>
                <a:latin typeface="Verdana" panose="020B0604030504040204" pitchFamily="34" charset="0"/>
              </a:rPr>
              <a:t>are doing a family meeting and </a:t>
            </a:r>
            <a:r>
              <a:rPr lang="en-US" altLang="en-US" sz="1400" dirty="0" smtClean="0">
                <a:solidFill>
                  <a:schemeClr val="bg1"/>
                </a:solidFill>
                <a:latin typeface="Verdana" panose="020B0604030504040204" pitchFamily="34" charset="0"/>
              </a:rPr>
              <a:t>learn </a:t>
            </a:r>
            <a:r>
              <a:rPr lang="en-US" altLang="en-US" sz="1400" dirty="0">
                <a:solidFill>
                  <a:schemeClr val="bg1"/>
                </a:solidFill>
                <a:latin typeface="Verdana" panose="020B0604030504040204" pitchFamily="34" charset="0"/>
              </a:rPr>
              <a:t>that </a:t>
            </a:r>
            <a:r>
              <a:rPr lang="en-US" altLang="en-US" sz="1400" dirty="0" smtClean="0">
                <a:solidFill>
                  <a:schemeClr val="bg1"/>
                </a:solidFill>
                <a:latin typeface="Verdana" panose="020B0604030504040204" pitchFamily="34" charset="0"/>
              </a:rPr>
              <a:t>some </a:t>
            </a:r>
            <a:r>
              <a:rPr lang="en-US" altLang="en-US" sz="1400" dirty="0">
                <a:solidFill>
                  <a:schemeClr val="bg1"/>
                </a:solidFill>
                <a:latin typeface="Verdana" panose="020B0604030504040204" pitchFamily="34" charset="0"/>
              </a:rPr>
              <a:t>resources </a:t>
            </a:r>
            <a:r>
              <a:rPr lang="en-US" altLang="en-US" sz="1400" dirty="0" smtClean="0">
                <a:solidFill>
                  <a:schemeClr val="bg1"/>
                </a:solidFill>
                <a:latin typeface="Verdana" panose="020B0604030504040204" pitchFamily="34" charset="0"/>
              </a:rPr>
              <a:t>are available that </a:t>
            </a:r>
            <a:r>
              <a:rPr lang="en-US" altLang="en-US" sz="1400" dirty="0">
                <a:solidFill>
                  <a:schemeClr val="bg1"/>
                </a:solidFill>
                <a:latin typeface="Verdana" panose="020B0604030504040204" pitchFamily="34" charset="0"/>
              </a:rPr>
              <a:t>could be used for a safety plan.</a:t>
            </a:r>
          </a:p>
        </p:txBody>
      </p:sp>
      <p:sp>
        <p:nvSpPr>
          <p:cNvPr id="23562" name="Text Box 10"/>
          <p:cNvSpPr txBox="1">
            <a:spLocks noChangeArrowheads="1"/>
          </p:cNvSpPr>
          <p:nvPr/>
        </p:nvSpPr>
        <p:spPr bwMode="auto">
          <a:xfrm>
            <a:off x="4953000" y="4191000"/>
            <a:ext cx="3048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400" dirty="0">
                <a:solidFill>
                  <a:schemeClr val="bg1"/>
                </a:solidFill>
                <a:latin typeface="Verdana" panose="020B0604030504040204" pitchFamily="34" charset="0"/>
              </a:rPr>
              <a:t>D</a:t>
            </a:r>
            <a:r>
              <a:rPr lang="en-US" altLang="en-US" sz="1400" dirty="0" smtClean="0">
                <a:solidFill>
                  <a:schemeClr val="bg1"/>
                </a:solidFill>
                <a:latin typeface="Verdana" panose="020B0604030504040204" pitchFamily="34" charset="0"/>
              </a:rPr>
              <a:t>. You </a:t>
            </a:r>
            <a:r>
              <a:rPr lang="en-US" altLang="en-US" sz="1400" dirty="0">
                <a:solidFill>
                  <a:schemeClr val="bg1"/>
                </a:solidFill>
                <a:latin typeface="Verdana" panose="020B0604030504040204" pitchFamily="34" charset="0"/>
              </a:rPr>
              <a:t>are closing the referral, will not open a case, and the most recent safety assessment decision was “SAFE.”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6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6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9" grpId="0"/>
      <p:bldP spid="23560" grpId="0"/>
      <p:bldP spid="23561" grpId="0"/>
      <p:bldP spid="2356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457200" y="76200"/>
            <a:ext cx="8229600" cy="956136"/>
          </a:xfrm>
          <a:ln>
            <a:miter lim="800000"/>
            <a:headEnd/>
            <a:tailEnd/>
          </a:ln>
        </p:spPr>
        <p:txBody>
          <a:bodyPr wrap="square" numCol="1" anchorCtr="0" compatLnSpc="1">
            <a:prstTxWarp prst="textNoShape">
              <a:avLst/>
            </a:prstTxWarp>
          </a:bodyPr>
          <a:lstStyle/>
          <a:p>
            <a:pPr indent="-4763" eaLnBrk="1" hangingPunct="1"/>
            <a:r>
              <a:rPr lang="en-US" altLang="en-US" dirty="0" smtClean="0"/>
              <a:t>If the caregiver complicating behavior related to a safety threat is caregiver substance use, which of the following could NOT be a safety intervention?</a:t>
            </a:r>
          </a:p>
        </p:txBody>
      </p:sp>
      <p:sp>
        <p:nvSpPr>
          <p:cNvPr id="20483" name="Rectangle 3"/>
          <p:cNvSpPr>
            <a:spLocks noChangeArrowheads="1"/>
          </p:cNvSpPr>
          <p:nvPr/>
        </p:nvSpPr>
        <p:spPr bwMode="auto">
          <a:xfrm>
            <a:off x="1066800" y="1524000"/>
            <a:ext cx="3352800" cy="22098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20484" name="Rectangle 4"/>
          <p:cNvSpPr>
            <a:spLocks noChangeArrowheads="1"/>
          </p:cNvSpPr>
          <p:nvPr/>
        </p:nvSpPr>
        <p:spPr bwMode="auto">
          <a:xfrm>
            <a:off x="1066800" y="4038600"/>
            <a:ext cx="3352800" cy="2209800"/>
          </a:xfrm>
          <a:prstGeom prst="rect">
            <a:avLst/>
          </a:prstGeom>
          <a:solidFill>
            <a:schemeClr val="accent3"/>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17413" name="Rectangle 5"/>
          <p:cNvSpPr>
            <a:spLocks noChangeArrowheads="1"/>
          </p:cNvSpPr>
          <p:nvPr/>
        </p:nvSpPr>
        <p:spPr bwMode="auto">
          <a:xfrm>
            <a:off x="4800600" y="4038600"/>
            <a:ext cx="3352800" cy="2209800"/>
          </a:xfrm>
          <a:prstGeom prst="rect">
            <a:avLst/>
          </a:prstGeom>
          <a:solidFill>
            <a:schemeClr val="accent4"/>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17414" name="Rectangle 6"/>
          <p:cNvSpPr>
            <a:spLocks noChangeArrowheads="1"/>
          </p:cNvSpPr>
          <p:nvPr/>
        </p:nvSpPr>
        <p:spPr bwMode="auto">
          <a:xfrm>
            <a:off x="4800600" y="1524000"/>
            <a:ext cx="3352800" cy="2209800"/>
          </a:xfrm>
          <a:prstGeom prst="rect">
            <a:avLst/>
          </a:prstGeom>
          <a:solidFill>
            <a:schemeClr val="accent2"/>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45063" name="Text Box 7"/>
          <p:cNvSpPr txBox="1">
            <a:spLocks noChangeArrowheads="1"/>
          </p:cNvSpPr>
          <p:nvPr/>
        </p:nvSpPr>
        <p:spPr bwMode="auto">
          <a:xfrm>
            <a:off x="1219200" y="1752600"/>
            <a:ext cx="2971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400" dirty="0">
                <a:solidFill>
                  <a:schemeClr val="bg1"/>
                </a:solidFill>
                <a:latin typeface="Verdana" panose="020B0604030504040204" pitchFamily="34" charset="0"/>
              </a:rPr>
              <a:t>A</a:t>
            </a:r>
            <a:r>
              <a:rPr lang="en-US" altLang="en-US" sz="1400" dirty="0" smtClean="0">
                <a:solidFill>
                  <a:schemeClr val="bg1"/>
                </a:solidFill>
                <a:latin typeface="Verdana" panose="020B0604030504040204" pitchFamily="34" charset="0"/>
              </a:rPr>
              <a:t>. Caregiver agrees to have the grandmother </a:t>
            </a:r>
            <a:r>
              <a:rPr lang="en-US" altLang="en-US" sz="1400" dirty="0">
                <a:solidFill>
                  <a:schemeClr val="bg1"/>
                </a:solidFill>
                <a:latin typeface="Verdana" panose="020B0604030504040204" pitchFamily="34" charset="0"/>
              </a:rPr>
              <a:t>care for </a:t>
            </a:r>
            <a:r>
              <a:rPr lang="en-US" altLang="en-US" sz="1400" dirty="0" smtClean="0">
                <a:solidFill>
                  <a:schemeClr val="bg1"/>
                </a:solidFill>
                <a:latin typeface="Verdana" panose="020B0604030504040204" pitchFamily="34" charset="0"/>
              </a:rPr>
              <a:t>the child until she gets far enough along in treatment.</a:t>
            </a:r>
            <a:endParaRPr lang="en-US" altLang="en-US" sz="1400" dirty="0">
              <a:solidFill>
                <a:schemeClr val="bg1"/>
              </a:solidFill>
              <a:latin typeface="Verdana" panose="020B0604030504040204" pitchFamily="34" charset="0"/>
            </a:endParaRPr>
          </a:p>
        </p:txBody>
      </p:sp>
      <p:sp>
        <p:nvSpPr>
          <p:cNvPr id="45064" name="Text Box 8"/>
          <p:cNvSpPr txBox="1">
            <a:spLocks noChangeArrowheads="1"/>
          </p:cNvSpPr>
          <p:nvPr/>
        </p:nvSpPr>
        <p:spPr bwMode="auto">
          <a:xfrm>
            <a:off x="4953000" y="1723442"/>
            <a:ext cx="3048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400" dirty="0">
                <a:solidFill>
                  <a:schemeClr val="bg1"/>
                </a:solidFill>
                <a:latin typeface="Verdana" panose="020B0604030504040204" pitchFamily="34" charset="0"/>
              </a:rPr>
              <a:t>B</a:t>
            </a:r>
            <a:r>
              <a:rPr lang="en-US" altLang="en-US" sz="1400" dirty="0" smtClean="0">
                <a:solidFill>
                  <a:schemeClr val="bg1"/>
                </a:solidFill>
                <a:latin typeface="Verdana" panose="020B0604030504040204" pitchFamily="34" charset="0"/>
              </a:rPr>
              <a:t>. Caregiver agrees that the noncustodial parent will assume custody and supervise all contact between him/her and the children until caregiver can show he/she is clean.</a:t>
            </a:r>
            <a:endParaRPr lang="en-US" altLang="en-US" sz="1400" dirty="0">
              <a:solidFill>
                <a:schemeClr val="bg1"/>
              </a:solidFill>
              <a:latin typeface="Verdana" panose="020B0604030504040204" pitchFamily="34" charset="0"/>
            </a:endParaRPr>
          </a:p>
        </p:txBody>
      </p:sp>
      <p:sp>
        <p:nvSpPr>
          <p:cNvPr id="45065" name="Text Box 9"/>
          <p:cNvSpPr txBox="1">
            <a:spLocks noChangeArrowheads="1"/>
          </p:cNvSpPr>
          <p:nvPr/>
        </p:nvSpPr>
        <p:spPr bwMode="auto">
          <a:xfrm>
            <a:off x="1219200" y="4191000"/>
            <a:ext cx="29718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400" dirty="0">
                <a:solidFill>
                  <a:schemeClr val="bg1"/>
                </a:solidFill>
                <a:latin typeface="Verdana" panose="020B0604030504040204" pitchFamily="34" charset="0"/>
              </a:rPr>
              <a:t>C</a:t>
            </a:r>
            <a:r>
              <a:rPr lang="en-US" altLang="en-US" sz="1400" dirty="0" smtClean="0">
                <a:solidFill>
                  <a:schemeClr val="bg1"/>
                </a:solidFill>
                <a:latin typeface="Verdana" panose="020B0604030504040204" pitchFamily="34" charset="0"/>
              </a:rPr>
              <a:t>. Caregiver agrees to reside with an approved clean and sober friend who will supervise the caregiver’s care of the child at all times.</a:t>
            </a:r>
            <a:endParaRPr lang="en-US" altLang="en-US" sz="1400" dirty="0">
              <a:solidFill>
                <a:schemeClr val="bg1"/>
              </a:solidFill>
              <a:latin typeface="Verdana" panose="020B0604030504040204" pitchFamily="34" charset="0"/>
            </a:endParaRPr>
          </a:p>
        </p:txBody>
      </p:sp>
      <p:sp>
        <p:nvSpPr>
          <p:cNvPr id="45066" name="Text Box 10"/>
          <p:cNvSpPr txBox="1">
            <a:spLocks noChangeArrowheads="1"/>
          </p:cNvSpPr>
          <p:nvPr/>
        </p:nvSpPr>
        <p:spPr bwMode="auto">
          <a:xfrm>
            <a:off x="4953000" y="4191000"/>
            <a:ext cx="3048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400" dirty="0">
                <a:solidFill>
                  <a:schemeClr val="bg1"/>
                </a:solidFill>
                <a:latin typeface="Verdana" panose="020B0604030504040204" pitchFamily="34" charset="0"/>
              </a:rPr>
              <a:t>D</a:t>
            </a:r>
            <a:r>
              <a:rPr lang="en-US" altLang="en-US" sz="1400" dirty="0" smtClean="0">
                <a:solidFill>
                  <a:schemeClr val="bg1"/>
                </a:solidFill>
                <a:latin typeface="Verdana" panose="020B0604030504040204" pitchFamily="34" charset="0"/>
              </a:rPr>
              <a:t>. Caregiver will </a:t>
            </a:r>
            <a:r>
              <a:rPr lang="en-US" altLang="en-US" sz="1400" dirty="0">
                <a:solidFill>
                  <a:schemeClr val="bg1"/>
                </a:solidFill>
                <a:latin typeface="Verdana" panose="020B0604030504040204" pitchFamily="34" charset="0"/>
              </a:rPr>
              <a:t>enter an outpatient treatment program and participate in aftercare.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6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6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6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0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3" grpId="0"/>
      <p:bldP spid="45064" grpId="0"/>
      <p:bldP spid="45065" grpId="0"/>
      <p:bldP spid="4506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ln>
            <a:miter lim="800000"/>
            <a:headEnd/>
            <a:tailEnd/>
          </a:ln>
        </p:spPr>
        <p:txBody>
          <a:bodyPr wrap="square" numCol="1" anchorCtr="0" compatLnSpc="1">
            <a:prstTxWarp prst="textNoShape">
              <a:avLst/>
            </a:prstTxWarp>
          </a:bodyPr>
          <a:lstStyle/>
          <a:p>
            <a:pPr indent="-4763" eaLnBrk="1" hangingPunct="1"/>
            <a:r>
              <a:rPr lang="en-US" altLang="en-US" dirty="0" smtClean="0"/>
              <a:t>When is a risk assessment completed?</a:t>
            </a:r>
          </a:p>
        </p:txBody>
      </p:sp>
      <p:sp>
        <p:nvSpPr>
          <p:cNvPr id="21507" name="Rectangle 3"/>
          <p:cNvSpPr>
            <a:spLocks noChangeArrowheads="1"/>
          </p:cNvSpPr>
          <p:nvPr/>
        </p:nvSpPr>
        <p:spPr bwMode="auto">
          <a:xfrm>
            <a:off x="1066800" y="1524000"/>
            <a:ext cx="3352800" cy="22098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21508" name="Rectangle 4"/>
          <p:cNvSpPr>
            <a:spLocks noChangeArrowheads="1"/>
          </p:cNvSpPr>
          <p:nvPr/>
        </p:nvSpPr>
        <p:spPr bwMode="auto">
          <a:xfrm>
            <a:off x="1066800" y="4038600"/>
            <a:ext cx="3352800" cy="2209800"/>
          </a:xfrm>
          <a:prstGeom prst="rect">
            <a:avLst/>
          </a:prstGeom>
          <a:solidFill>
            <a:schemeClr val="accent3"/>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18437" name="Rectangle 5"/>
          <p:cNvSpPr>
            <a:spLocks noChangeArrowheads="1"/>
          </p:cNvSpPr>
          <p:nvPr/>
        </p:nvSpPr>
        <p:spPr bwMode="auto">
          <a:xfrm>
            <a:off x="4800600" y="4038600"/>
            <a:ext cx="3352800" cy="2209800"/>
          </a:xfrm>
          <a:prstGeom prst="rect">
            <a:avLst/>
          </a:prstGeom>
          <a:solidFill>
            <a:schemeClr val="accent4"/>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18438" name="Rectangle 6"/>
          <p:cNvSpPr>
            <a:spLocks noChangeArrowheads="1"/>
          </p:cNvSpPr>
          <p:nvPr/>
        </p:nvSpPr>
        <p:spPr bwMode="auto">
          <a:xfrm>
            <a:off x="4800600" y="1524000"/>
            <a:ext cx="3352800" cy="2209800"/>
          </a:xfrm>
          <a:prstGeom prst="rect">
            <a:avLst/>
          </a:prstGeom>
          <a:solidFill>
            <a:schemeClr val="accent2"/>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26631" name="Text Box 7"/>
          <p:cNvSpPr txBox="1">
            <a:spLocks noChangeArrowheads="1"/>
          </p:cNvSpPr>
          <p:nvPr/>
        </p:nvSpPr>
        <p:spPr bwMode="auto">
          <a:xfrm>
            <a:off x="1219200" y="1752600"/>
            <a:ext cx="2743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400" dirty="0">
                <a:solidFill>
                  <a:schemeClr val="bg1"/>
                </a:solidFill>
                <a:latin typeface="Verdana" panose="020B0604030504040204" pitchFamily="34" charset="0"/>
              </a:rPr>
              <a:t>A</a:t>
            </a:r>
            <a:r>
              <a:rPr lang="en-US" altLang="en-US" sz="1400" dirty="0" smtClean="0">
                <a:solidFill>
                  <a:schemeClr val="bg1"/>
                </a:solidFill>
                <a:latin typeface="Verdana" panose="020B0604030504040204" pitchFamily="34" charset="0"/>
              </a:rPr>
              <a:t>. Once</a:t>
            </a:r>
            <a:r>
              <a:rPr lang="en-US" altLang="en-US" sz="1400" dirty="0">
                <a:solidFill>
                  <a:schemeClr val="bg1"/>
                </a:solidFill>
                <a:latin typeface="Verdana" panose="020B0604030504040204" pitchFamily="34" charset="0"/>
              </a:rPr>
              <a:t>, at the close of an </a:t>
            </a:r>
            <a:r>
              <a:rPr lang="en-US" altLang="en-US" sz="1400" dirty="0" smtClean="0">
                <a:solidFill>
                  <a:schemeClr val="bg1"/>
                </a:solidFill>
                <a:latin typeface="Verdana" panose="020B0604030504040204" pitchFamily="34" charset="0"/>
              </a:rPr>
              <a:t>investigation when allegations have concluded.</a:t>
            </a:r>
            <a:endParaRPr lang="en-US" altLang="en-US" sz="1400" dirty="0">
              <a:solidFill>
                <a:schemeClr val="bg1"/>
              </a:solidFill>
              <a:latin typeface="Verdana" panose="020B0604030504040204" pitchFamily="34" charset="0"/>
            </a:endParaRPr>
          </a:p>
        </p:txBody>
      </p:sp>
      <p:sp>
        <p:nvSpPr>
          <p:cNvPr id="26632" name="Text Box 8"/>
          <p:cNvSpPr txBox="1">
            <a:spLocks noChangeArrowheads="1"/>
          </p:cNvSpPr>
          <p:nvPr/>
        </p:nvSpPr>
        <p:spPr bwMode="auto">
          <a:xfrm>
            <a:off x="4953000" y="1752600"/>
            <a:ext cx="2895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400" dirty="0">
                <a:solidFill>
                  <a:schemeClr val="bg1"/>
                </a:solidFill>
                <a:latin typeface="Verdana" panose="020B0604030504040204" pitchFamily="34" charset="0"/>
              </a:rPr>
              <a:t>B</a:t>
            </a:r>
            <a:r>
              <a:rPr lang="en-US" altLang="en-US" sz="1400" dirty="0" smtClean="0">
                <a:solidFill>
                  <a:schemeClr val="bg1"/>
                </a:solidFill>
                <a:latin typeface="Verdana" panose="020B0604030504040204" pitchFamily="34" charset="0"/>
              </a:rPr>
              <a:t>. Once</a:t>
            </a:r>
            <a:r>
              <a:rPr lang="en-US" altLang="en-US" sz="1400" dirty="0">
                <a:solidFill>
                  <a:schemeClr val="bg1"/>
                </a:solidFill>
                <a:latin typeface="Verdana" panose="020B0604030504040204" pitchFamily="34" charset="0"/>
              </a:rPr>
              <a:t>, after the first face-to-face contact.</a:t>
            </a:r>
          </a:p>
        </p:txBody>
      </p:sp>
      <p:sp>
        <p:nvSpPr>
          <p:cNvPr id="26633" name="Text Box 9"/>
          <p:cNvSpPr txBox="1">
            <a:spLocks noChangeArrowheads="1"/>
          </p:cNvSpPr>
          <p:nvPr/>
        </p:nvSpPr>
        <p:spPr bwMode="auto">
          <a:xfrm>
            <a:off x="1219200" y="4191000"/>
            <a:ext cx="29718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400" dirty="0">
                <a:solidFill>
                  <a:schemeClr val="bg1"/>
                </a:solidFill>
                <a:latin typeface="Verdana" panose="020B0604030504040204" pitchFamily="34" charset="0"/>
              </a:rPr>
              <a:t>C</a:t>
            </a:r>
            <a:r>
              <a:rPr lang="en-US" altLang="en-US" sz="1400" dirty="0" smtClean="0">
                <a:solidFill>
                  <a:schemeClr val="bg1"/>
                </a:solidFill>
                <a:latin typeface="Verdana" panose="020B0604030504040204" pitchFamily="34" charset="0"/>
              </a:rPr>
              <a:t>. Always </a:t>
            </a:r>
            <a:r>
              <a:rPr lang="en-US" altLang="en-US" sz="1400" dirty="0">
                <a:solidFill>
                  <a:schemeClr val="bg1"/>
                </a:solidFill>
                <a:latin typeface="Verdana" panose="020B0604030504040204" pitchFamily="34" charset="0"/>
              </a:rPr>
              <a:t>at the end of the </a:t>
            </a:r>
            <a:r>
              <a:rPr lang="en-US" altLang="en-US" sz="1400" dirty="0" smtClean="0">
                <a:solidFill>
                  <a:schemeClr val="bg1"/>
                </a:solidFill>
                <a:latin typeface="Verdana" panose="020B0604030504040204" pitchFamily="34" charset="0"/>
              </a:rPr>
              <a:t>investigation </a:t>
            </a:r>
            <a:r>
              <a:rPr lang="en-US" altLang="en-US" sz="1400" dirty="0">
                <a:solidFill>
                  <a:schemeClr val="bg1"/>
                </a:solidFill>
                <a:latin typeface="Verdana" panose="020B0604030504040204" pitchFamily="34" charset="0"/>
              </a:rPr>
              <a:t>and whenever risk changes. </a:t>
            </a:r>
          </a:p>
        </p:txBody>
      </p:sp>
      <p:sp>
        <p:nvSpPr>
          <p:cNvPr id="26634" name="Text Box 10"/>
          <p:cNvSpPr txBox="1">
            <a:spLocks noChangeArrowheads="1"/>
          </p:cNvSpPr>
          <p:nvPr/>
        </p:nvSpPr>
        <p:spPr bwMode="auto">
          <a:xfrm>
            <a:off x="4953000" y="4191000"/>
            <a:ext cx="3048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400" dirty="0">
                <a:solidFill>
                  <a:schemeClr val="bg1"/>
                </a:solidFill>
                <a:latin typeface="Verdana" panose="020B0604030504040204" pitchFamily="34" charset="0"/>
              </a:rPr>
              <a:t>D</a:t>
            </a:r>
            <a:r>
              <a:rPr lang="en-US" altLang="en-US" sz="1400" dirty="0" smtClean="0">
                <a:solidFill>
                  <a:schemeClr val="bg1"/>
                </a:solidFill>
                <a:latin typeface="Verdana" panose="020B0604030504040204" pitchFamily="34" charset="0"/>
              </a:rPr>
              <a:t>. When </a:t>
            </a:r>
            <a:r>
              <a:rPr lang="en-US" altLang="en-US" sz="1400" dirty="0">
                <a:solidFill>
                  <a:schemeClr val="bg1"/>
                </a:solidFill>
                <a:latin typeface="Verdana" panose="020B0604030504040204" pitchFamily="34" charset="0"/>
              </a:rPr>
              <a:t>you are about to hand the keys to your new car to your </a:t>
            </a:r>
            <a:r>
              <a:rPr lang="en-US" altLang="en-US" sz="1400" dirty="0" smtClean="0">
                <a:solidFill>
                  <a:schemeClr val="bg1"/>
                </a:solidFill>
                <a:latin typeface="Verdana" panose="020B0604030504040204" pitchFamily="34" charset="0"/>
              </a:rPr>
              <a:t>16-year-old, </a:t>
            </a:r>
            <a:r>
              <a:rPr lang="en-US" altLang="en-US" sz="1400" dirty="0">
                <a:solidFill>
                  <a:schemeClr val="bg1"/>
                </a:solidFill>
                <a:latin typeface="Verdana" panose="020B0604030504040204" pitchFamily="34" charset="0"/>
              </a:rPr>
              <a:t>who just passed the driver’s test and </a:t>
            </a:r>
            <a:r>
              <a:rPr lang="en-US" altLang="en-US" sz="1400" dirty="0" smtClean="0">
                <a:solidFill>
                  <a:schemeClr val="bg1"/>
                </a:solidFill>
                <a:latin typeface="Verdana" panose="020B0604030504040204" pitchFamily="34" charset="0"/>
              </a:rPr>
              <a:t>asked, </a:t>
            </a:r>
            <a:r>
              <a:rPr lang="en-US" altLang="en-US" sz="1400" dirty="0">
                <a:solidFill>
                  <a:schemeClr val="bg1"/>
                </a:solidFill>
                <a:latin typeface="Verdana" panose="020B0604030504040204" pitchFamily="34" charset="0"/>
              </a:rPr>
              <a:t>“How fast does this thing go</a:t>
            </a:r>
            <a:r>
              <a:rPr lang="en-US" altLang="en-US" sz="1400" dirty="0" smtClean="0">
                <a:solidFill>
                  <a:schemeClr val="bg1"/>
                </a:solidFill>
                <a:latin typeface="Verdana" panose="020B0604030504040204" pitchFamily="34" charset="0"/>
              </a:rPr>
              <a:t>?” </a:t>
            </a:r>
            <a:endParaRPr lang="en-US" altLang="en-US" sz="1400" dirty="0">
              <a:solidFill>
                <a:schemeClr val="bg1"/>
              </a:solidFill>
              <a:latin typeface="Verdana" panose="020B0604030504040204" pitchFamily="34" charset="0"/>
            </a:endParaRPr>
          </a:p>
        </p:txBody>
      </p:sp>
      <p:sp>
        <p:nvSpPr>
          <p:cNvPr id="11" name="TextBox 10"/>
          <p:cNvSpPr txBox="1"/>
          <p:nvPr/>
        </p:nvSpPr>
        <p:spPr>
          <a:xfrm>
            <a:off x="6400800" y="6400800"/>
            <a:ext cx="1143000" cy="444500"/>
          </a:xfrm>
          <a:prstGeom prst="rect">
            <a:avLst/>
          </a:prstGeom>
        </p:spPr>
        <p:txBody>
          <a:bodyPr vert="horz" wrap="square" lIns="91440" tIns="45720" rIns="91440" bIns="45720" rtlCol="0" anchor="ctr">
            <a:normAutofit fontScale="55000" lnSpcReduction="20000"/>
          </a:bodyPr>
          <a:lstStyle/>
          <a:p>
            <a:pPr marL="0" marR="0" indent="0" algn="l" defTabSz="457200" rtl="0" eaLnBrk="1" fontAlgn="auto" latinLnBrk="0" hangingPunct="1">
              <a:lnSpc>
                <a:spcPct val="100000"/>
              </a:lnSpc>
              <a:spcBef>
                <a:spcPct val="0"/>
              </a:spcBef>
              <a:spcAft>
                <a:spcPts val="0"/>
              </a:spcAft>
              <a:buClrTx/>
              <a:buSzTx/>
              <a:buFontTx/>
              <a:buNone/>
              <a:tabLst/>
            </a:pPr>
            <a:r>
              <a:rPr lang="en-AU" sz="2800" dirty="0" smtClean="0">
                <a:latin typeface="Verdana"/>
                <a:ea typeface="+mj-ea"/>
                <a:cs typeface="Verdana"/>
                <a:sym typeface="Wingdings" panose="05000000000000000000" pitchFamily="2" charset="2"/>
                <a:hlinkClick r:id="rId3" action="ppaction://hlinksldjump"/>
              </a:rPr>
              <a:t>Return </a:t>
            </a:r>
            <a:r>
              <a:rPr kumimoji="0" lang="en-AU" sz="2800" b="0" i="0" u="none" strike="noStrike" kern="1200" cap="none" spc="0" normalizeH="0" baseline="0" noProof="0" dirty="0" smtClean="0">
                <a:ln>
                  <a:noFill/>
                </a:ln>
                <a:effectLst/>
                <a:uLnTx/>
                <a:uFillTx/>
                <a:latin typeface="Verdana"/>
                <a:ea typeface="+mj-ea"/>
                <a:cs typeface="Verdana"/>
                <a:sym typeface="Wingdings" panose="05000000000000000000" pitchFamily="2" charset="2"/>
                <a:hlinkClick r:id="rId3" action="ppaction://hlinksldjump"/>
              </a:rPr>
              <a:t></a:t>
            </a:r>
            <a:endParaRPr kumimoji="0" lang="en-AU" sz="2800" b="0" i="0" u="none" strike="noStrike" kern="1200" cap="none" spc="0" normalizeH="0" baseline="0" noProof="0" dirty="0" smtClean="0">
              <a:ln>
                <a:noFill/>
              </a:ln>
              <a:effectLst/>
              <a:uLnTx/>
              <a:uFillTx/>
              <a:latin typeface="Verdana"/>
              <a:ea typeface="+mj-ea"/>
              <a:cs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3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3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p:bldP spid="26632" grpId="0"/>
      <p:bldP spid="26633" grpId="0"/>
      <p:bldP spid="266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228600" y="1"/>
            <a:ext cx="8763000" cy="961998"/>
          </a:xfrm>
          <a:ln>
            <a:miter lim="800000"/>
            <a:headEnd/>
            <a:tailEnd/>
          </a:ln>
        </p:spPr>
        <p:txBody>
          <a:bodyPr wrap="square" numCol="1" anchorCtr="0" compatLnSpc="1">
            <a:prstTxWarp prst="textNoShape">
              <a:avLst/>
            </a:prstTxWarp>
          </a:bodyPr>
          <a:lstStyle/>
          <a:p>
            <a:pPr indent="-4763" eaLnBrk="1" hangingPunct="1"/>
            <a:r>
              <a:rPr lang="en-US" altLang="en-US" dirty="0" smtClean="0"/>
              <a:t>Which household is assessed for safety and risk when the child lives with mother but the allegation is against father?</a:t>
            </a:r>
          </a:p>
        </p:txBody>
      </p:sp>
      <p:sp>
        <p:nvSpPr>
          <p:cNvPr id="22531" name="Rectangle 3"/>
          <p:cNvSpPr>
            <a:spLocks noChangeArrowheads="1"/>
          </p:cNvSpPr>
          <p:nvPr/>
        </p:nvSpPr>
        <p:spPr bwMode="auto">
          <a:xfrm>
            <a:off x="1066800" y="1524000"/>
            <a:ext cx="3352800" cy="22098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22532" name="Rectangle 4"/>
          <p:cNvSpPr>
            <a:spLocks noChangeArrowheads="1"/>
          </p:cNvSpPr>
          <p:nvPr/>
        </p:nvSpPr>
        <p:spPr bwMode="auto">
          <a:xfrm>
            <a:off x="1066800" y="4038600"/>
            <a:ext cx="3352800" cy="2209800"/>
          </a:xfrm>
          <a:prstGeom prst="rect">
            <a:avLst/>
          </a:prstGeom>
          <a:solidFill>
            <a:schemeClr val="accent3"/>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19461" name="Rectangle 5"/>
          <p:cNvSpPr>
            <a:spLocks noChangeArrowheads="1"/>
          </p:cNvSpPr>
          <p:nvPr/>
        </p:nvSpPr>
        <p:spPr bwMode="auto">
          <a:xfrm>
            <a:off x="4800600" y="4038600"/>
            <a:ext cx="3352800" cy="2209800"/>
          </a:xfrm>
          <a:prstGeom prst="rect">
            <a:avLst/>
          </a:prstGeom>
          <a:solidFill>
            <a:schemeClr val="accent4"/>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19462" name="Rectangle 6"/>
          <p:cNvSpPr>
            <a:spLocks noChangeArrowheads="1"/>
          </p:cNvSpPr>
          <p:nvPr/>
        </p:nvSpPr>
        <p:spPr bwMode="auto">
          <a:xfrm>
            <a:off x="4800600" y="1524000"/>
            <a:ext cx="3352800" cy="2209800"/>
          </a:xfrm>
          <a:prstGeom prst="rect">
            <a:avLst/>
          </a:prstGeom>
          <a:solidFill>
            <a:schemeClr val="accent2"/>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27655" name="Text Box 7"/>
          <p:cNvSpPr txBox="1">
            <a:spLocks noChangeArrowheads="1"/>
          </p:cNvSpPr>
          <p:nvPr/>
        </p:nvSpPr>
        <p:spPr bwMode="auto">
          <a:xfrm>
            <a:off x="1219200" y="1752600"/>
            <a:ext cx="2743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A</a:t>
            </a:r>
            <a:r>
              <a:rPr lang="en-US" altLang="en-US" sz="1400" dirty="0" smtClean="0">
                <a:solidFill>
                  <a:schemeClr val="bg1"/>
                </a:solidFill>
                <a:latin typeface="Verdana" panose="020B0604030504040204" pitchFamily="34" charset="0"/>
              </a:rPr>
              <a:t>. Mother</a:t>
            </a:r>
            <a:r>
              <a:rPr lang="en-US" altLang="en-US" sz="1400" dirty="0">
                <a:solidFill>
                  <a:schemeClr val="bg1"/>
                </a:solidFill>
                <a:latin typeface="Verdana" panose="020B0604030504040204" pitchFamily="34" charset="0"/>
              </a:rPr>
              <a:t>.</a:t>
            </a:r>
          </a:p>
        </p:txBody>
      </p:sp>
      <p:sp>
        <p:nvSpPr>
          <p:cNvPr id="27656" name="Text Box 8"/>
          <p:cNvSpPr txBox="1">
            <a:spLocks noChangeArrowheads="1"/>
          </p:cNvSpPr>
          <p:nvPr/>
        </p:nvSpPr>
        <p:spPr bwMode="auto">
          <a:xfrm>
            <a:off x="4953000" y="1752600"/>
            <a:ext cx="2895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B</a:t>
            </a:r>
            <a:r>
              <a:rPr lang="en-US" altLang="en-US" sz="1400" dirty="0" smtClean="0">
                <a:solidFill>
                  <a:schemeClr val="bg1"/>
                </a:solidFill>
                <a:latin typeface="Verdana" panose="020B0604030504040204" pitchFamily="34" charset="0"/>
              </a:rPr>
              <a:t>. Father</a:t>
            </a:r>
            <a:r>
              <a:rPr lang="en-US" altLang="en-US" sz="1400" dirty="0">
                <a:solidFill>
                  <a:schemeClr val="bg1"/>
                </a:solidFill>
                <a:latin typeface="Verdana" panose="020B0604030504040204" pitchFamily="34" charset="0"/>
              </a:rPr>
              <a:t>. </a:t>
            </a:r>
          </a:p>
        </p:txBody>
      </p:sp>
      <p:sp>
        <p:nvSpPr>
          <p:cNvPr id="27657" name="Text Box 9"/>
          <p:cNvSpPr txBox="1">
            <a:spLocks noChangeArrowheads="1"/>
          </p:cNvSpPr>
          <p:nvPr/>
        </p:nvSpPr>
        <p:spPr bwMode="auto">
          <a:xfrm>
            <a:off x="1219200" y="4191000"/>
            <a:ext cx="2971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C</a:t>
            </a:r>
            <a:r>
              <a:rPr lang="en-US" altLang="en-US" sz="1400" dirty="0" smtClean="0">
                <a:solidFill>
                  <a:schemeClr val="bg1"/>
                </a:solidFill>
                <a:latin typeface="Verdana" panose="020B0604030504040204" pitchFamily="34" charset="0"/>
              </a:rPr>
              <a:t>. Mother </a:t>
            </a:r>
            <a:r>
              <a:rPr lang="en-US" altLang="en-US" sz="1400" dirty="0">
                <a:solidFill>
                  <a:schemeClr val="bg1"/>
                </a:solidFill>
                <a:latin typeface="Verdana" panose="020B0604030504040204" pitchFamily="34" charset="0"/>
              </a:rPr>
              <a:t>AND father. </a:t>
            </a:r>
          </a:p>
        </p:txBody>
      </p:sp>
      <p:sp>
        <p:nvSpPr>
          <p:cNvPr id="27658" name="Text Box 10"/>
          <p:cNvSpPr txBox="1">
            <a:spLocks noChangeArrowheads="1"/>
          </p:cNvSpPr>
          <p:nvPr/>
        </p:nvSpPr>
        <p:spPr bwMode="auto">
          <a:xfrm>
            <a:off x="4953000" y="4191000"/>
            <a:ext cx="3048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D</a:t>
            </a:r>
            <a:r>
              <a:rPr lang="en-US" altLang="en-US" sz="1400" dirty="0" smtClean="0">
                <a:solidFill>
                  <a:schemeClr val="bg1"/>
                </a:solidFill>
                <a:latin typeface="Verdana" panose="020B0604030504040204" pitchFamily="34" charset="0"/>
              </a:rPr>
              <a:t>. The Osbournes</a:t>
            </a:r>
            <a:r>
              <a:rPr lang="en-US" altLang="en-US" sz="1400" dirty="0">
                <a:solidFill>
                  <a:schemeClr val="bg1"/>
                </a:solidFill>
                <a:latin typeface="Verdana" panose="020B060403050404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p:bldP spid="27656" grpId="0"/>
      <p:bldP spid="27657" grpId="0"/>
      <p:bldP spid="2765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ln>
            <a:miter lim="800000"/>
            <a:headEnd/>
            <a:tailEnd/>
          </a:ln>
        </p:spPr>
        <p:txBody>
          <a:bodyPr wrap="square" numCol="1" anchorCtr="0" compatLnSpc="1">
            <a:prstTxWarp prst="textNoShape">
              <a:avLst/>
            </a:prstTxWarp>
          </a:bodyPr>
          <a:lstStyle/>
          <a:p>
            <a:pPr eaLnBrk="1" hangingPunct="1"/>
            <a:r>
              <a:rPr lang="en-US" altLang="en-US" dirty="0" smtClean="0"/>
              <a:t>Actuarial risk means:</a:t>
            </a:r>
          </a:p>
        </p:txBody>
      </p:sp>
      <p:sp>
        <p:nvSpPr>
          <p:cNvPr id="23555" name="Rectangle 3"/>
          <p:cNvSpPr>
            <a:spLocks noChangeArrowheads="1"/>
          </p:cNvSpPr>
          <p:nvPr/>
        </p:nvSpPr>
        <p:spPr bwMode="auto">
          <a:xfrm>
            <a:off x="1066800" y="1524000"/>
            <a:ext cx="3352800" cy="22098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23556" name="Rectangle 4"/>
          <p:cNvSpPr>
            <a:spLocks noChangeArrowheads="1"/>
          </p:cNvSpPr>
          <p:nvPr/>
        </p:nvSpPr>
        <p:spPr bwMode="auto">
          <a:xfrm>
            <a:off x="1066800" y="4038600"/>
            <a:ext cx="3352800" cy="2209800"/>
          </a:xfrm>
          <a:prstGeom prst="rect">
            <a:avLst/>
          </a:prstGeom>
          <a:solidFill>
            <a:schemeClr val="accent3"/>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20485" name="Rectangle 5"/>
          <p:cNvSpPr>
            <a:spLocks noChangeArrowheads="1"/>
          </p:cNvSpPr>
          <p:nvPr/>
        </p:nvSpPr>
        <p:spPr bwMode="auto">
          <a:xfrm>
            <a:off x="4800600" y="4038600"/>
            <a:ext cx="3352800" cy="2209800"/>
          </a:xfrm>
          <a:prstGeom prst="rect">
            <a:avLst/>
          </a:prstGeom>
          <a:solidFill>
            <a:schemeClr val="accent4"/>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20486" name="Rectangle 6"/>
          <p:cNvSpPr>
            <a:spLocks noChangeArrowheads="1"/>
          </p:cNvSpPr>
          <p:nvPr/>
        </p:nvSpPr>
        <p:spPr bwMode="auto">
          <a:xfrm>
            <a:off x="4800600" y="1524000"/>
            <a:ext cx="3352800" cy="2209800"/>
          </a:xfrm>
          <a:prstGeom prst="rect">
            <a:avLst/>
          </a:prstGeom>
          <a:solidFill>
            <a:schemeClr val="accent2"/>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55303" name="Text Box 7"/>
          <p:cNvSpPr txBox="1">
            <a:spLocks noChangeArrowheads="1"/>
          </p:cNvSpPr>
          <p:nvPr/>
        </p:nvSpPr>
        <p:spPr bwMode="auto">
          <a:xfrm>
            <a:off x="1219200" y="1752600"/>
            <a:ext cx="3048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A</a:t>
            </a:r>
            <a:r>
              <a:rPr lang="en-US" altLang="en-US" sz="1400" dirty="0" smtClean="0">
                <a:solidFill>
                  <a:schemeClr val="bg1"/>
                </a:solidFill>
                <a:latin typeface="Verdana" panose="020B0604030504040204" pitchFamily="34" charset="0"/>
              </a:rPr>
              <a:t>. Risk </a:t>
            </a:r>
            <a:r>
              <a:rPr lang="en-US" altLang="en-US" sz="1400" dirty="0">
                <a:solidFill>
                  <a:schemeClr val="bg1"/>
                </a:solidFill>
                <a:latin typeface="Verdana" panose="020B0604030504040204" pitchFamily="34" charset="0"/>
              </a:rPr>
              <a:t>of </a:t>
            </a:r>
            <a:r>
              <a:rPr lang="en-US" altLang="en-US" sz="1400" dirty="0" smtClean="0">
                <a:solidFill>
                  <a:schemeClr val="bg1"/>
                </a:solidFill>
                <a:latin typeface="Verdana" panose="020B0604030504040204" pitchFamily="34" charset="0"/>
              </a:rPr>
              <a:t>immediate danger.</a:t>
            </a:r>
            <a:endParaRPr lang="en-US" altLang="en-US" sz="1400" dirty="0">
              <a:solidFill>
                <a:schemeClr val="bg1"/>
              </a:solidFill>
              <a:latin typeface="Verdana" panose="020B0604030504040204" pitchFamily="34" charset="0"/>
            </a:endParaRPr>
          </a:p>
        </p:txBody>
      </p:sp>
      <p:sp>
        <p:nvSpPr>
          <p:cNvPr id="55304" name="Text Box 8"/>
          <p:cNvSpPr txBox="1">
            <a:spLocks noChangeArrowheads="1"/>
          </p:cNvSpPr>
          <p:nvPr/>
        </p:nvSpPr>
        <p:spPr bwMode="auto">
          <a:xfrm>
            <a:off x="4953000" y="1752600"/>
            <a:ext cx="304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B</a:t>
            </a:r>
            <a:r>
              <a:rPr lang="en-US" altLang="en-US" sz="1400" dirty="0" smtClean="0">
                <a:solidFill>
                  <a:schemeClr val="bg1"/>
                </a:solidFill>
                <a:latin typeface="Verdana" panose="020B0604030504040204" pitchFamily="34" charset="0"/>
              </a:rPr>
              <a:t>. Predicting what will happen next.</a:t>
            </a:r>
            <a:endParaRPr lang="en-US" altLang="en-US" sz="1400" dirty="0">
              <a:solidFill>
                <a:schemeClr val="bg1"/>
              </a:solidFill>
              <a:latin typeface="Verdana" panose="020B0604030504040204" pitchFamily="34" charset="0"/>
            </a:endParaRPr>
          </a:p>
        </p:txBody>
      </p:sp>
      <p:sp>
        <p:nvSpPr>
          <p:cNvPr id="55305" name="Text Box 9"/>
          <p:cNvSpPr txBox="1">
            <a:spLocks noChangeArrowheads="1"/>
          </p:cNvSpPr>
          <p:nvPr/>
        </p:nvSpPr>
        <p:spPr bwMode="auto">
          <a:xfrm>
            <a:off x="1219200" y="4191000"/>
            <a:ext cx="30480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C</a:t>
            </a:r>
            <a:r>
              <a:rPr lang="en-US" altLang="en-US" sz="1400" dirty="0" smtClean="0">
                <a:solidFill>
                  <a:schemeClr val="bg1"/>
                </a:solidFill>
                <a:latin typeface="Verdana" panose="020B0604030504040204" pitchFamily="34" charset="0"/>
              </a:rPr>
              <a:t>. Risk </a:t>
            </a:r>
            <a:r>
              <a:rPr lang="en-US" altLang="en-US" sz="1400" dirty="0">
                <a:solidFill>
                  <a:schemeClr val="bg1"/>
                </a:solidFill>
                <a:latin typeface="Verdana" panose="020B0604030504040204" pitchFamily="34" charset="0"/>
              </a:rPr>
              <a:t>level is based on research conducted on a set of cases to determine which factors are related to outcomes.</a:t>
            </a:r>
          </a:p>
        </p:txBody>
      </p:sp>
      <p:sp>
        <p:nvSpPr>
          <p:cNvPr id="55306" name="Text Box 10"/>
          <p:cNvSpPr txBox="1">
            <a:spLocks noChangeArrowheads="1"/>
          </p:cNvSpPr>
          <p:nvPr/>
        </p:nvSpPr>
        <p:spPr bwMode="auto">
          <a:xfrm>
            <a:off x="4953000" y="4191000"/>
            <a:ext cx="304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D</a:t>
            </a:r>
            <a:r>
              <a:rPr lang="en-US" altLang="en-US" sz="1400" dirty="0" smtClean="0">
                <a:solidFill>
                  <a:schemeClr val="bg1"/>
                </a:solidFill>
                <a:latin typeface="Verdana" panose="020B0604030504040204" pitchFamily="34" charset="0"/>
              </a:rPr>
              <a:t>. Risk </a:t>
            </a:r>
            <a:r>
              <a:rPr lang="en-US" altLang="en-US" sz="1400" dirty="0">
                <a:solidFill>
                  <a:schemeClr val="bg1"/>
                </a:solidFill>
                <a:latin typeface="Verdana" panose="020B0604030504040204" pitchFamily="34" charset="0"/>
              </a:rPr>
              <a:t>level is based on actual clinical judgment.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30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30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30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3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3" grpId="0"/>
      <p:bldP spid="55304" grpId="0"/>
      <p:bldP spid="55305" grpId="0"/>
      <p:bldP spid="5530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ln>
            <a:miter lim="800000"/>
            <a:headEnd/>
            <a:tailEnd/>
          </a:ln>
        </p:spPr>
        <p:txBody>
          <a:bodyPr wrap="square" numCol="1" anchorCtr="0" compatLnSpc="1">
            <a:prstTxWarp prst="textNoShape">
              <a:avLst/>
            </a:prstTxWarp>
          </a:bodyPr>
          <a:lstStyle/>
          <a:p>
            <a:pPr indent="-4763" eaLnBrk="1" hangingPunct="1"/>
            <a:r>
              <a:rPr lang="en-US" altLang="en-US" dirty="0" smtClean="0"/>
              <a:t>Which group of families is likely to have future CPS referrals?</a:t>
            </a:r>
          </a:p>
        </p:txBody>
      </p:sp>
      <p:sp>
        <p:nvSpPr>
          <p:cNvPr id="24579" name="Rectangle 3"/>
          <p:cNvSpPr>
            <a:spLocks noChangeArrowheads="1"/>
          </p:cNvSpPr>
          <p:nvPr/>
        </p:nvSpPr>
        <p:spPr bwMode="auto">
          <a:xfrm>
            <a:off x="1066800" y="1524000"/>
            <a:ext cx="3352800" cy="22098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24580" name="Rectangle 4"/>
          <p:cNvSpPr>
            <a:spLocks noChangeArrowheads="1"/>
          </p:cNvSpPr>
          <p:nvPr/>
        </p:nvSpPr>
        <p:spPr bwMode="auto">
          <a:xfrm>
            <a:off x="1066800" y="4038600"/>
            <a:ext cx="3352800" cy="2209800"/>
          </a:xfrm>
          <a:prstGeom prst="rect">
            <a:avLst/>
          </a:prstGeom>
          <a:solidFill>
            <a:schemeClr val="accent3"/>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21509" name="Rectangle 5"/>
          <p:cNvSpPr>
            <a:spLocks noChangeArrowheads="1"/>
          </p:cNvSpPr>
          <p:nvPr/>
        </p:nvSpPr>
        <p:spPr bwMode="auto">
          <a:xfrm>
            <a:off x="4800600" y="4038600"/>
            <a:ext cx="3352800" cy="2209800"/>
          </a:xfrm>
          <a:prstGeom prst="rect">
            <a:avLst/>
          </a:prstGeom>
          <a:solidFill>
            <a:schemeClr val="accent4"/>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21510" name="Rectangle 6"/>
          <p:cNvSpPr>
            <a:spLocks noChangeArrowheads="1"/>
          </p:cNvSpPr>
          <p:nvPr/>
        </p:nvSpPr>
        <p:spPr bwMode="auto">
          <a:xfrm>
            <a:off x="4800600" y="1524000"/>
            <a:ext cx="3352800" cy="2209800"/>
          </a:xfrm>
          <a:prstGeom prst="rect">
            <a:avLst/>
          </a:prstGeom>
          <a:solidFill>
            <a:schemeClr val="accent2"/>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28679" name="Text Box 7"/>
          <p:cNvSpPr txBox="1">
            <a:spLocks noChangeArrowheads="1"/>
          </p:cNvSpPr>
          <p:nvPr/>
        </p:nvSpPr>
        <p:spPr bwMode="auto">
          <a:xfrm>
            <a:off x="1219200" y="1752600"/>
            <a:ext cx="2743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A</a:t>
            </a:r>
            <a:r>
              <a:rPr lang="en-US" altLang="en-US" sz="1400" dirty="0" smtClean="0">
                <a:solidFill>
                  <a:schemeClr val="bg1"/>
                </a:solidFill>
                <a:latin typeface="Verdana" panose="020B0604030504040204" pitchFamily="34" charset="0"/>
              </a:rPr>
              <a:t>. One </a:t>
            </a:r>
            <a:r>
              <a:rPr lang="en-US" altLang="en-US" sz="1400" dirty="0">
                <a:solidFill>
                  <a:schemeClr val="bg1"/>
                </a:solidFill>
                <a:latin typeface="Verdana" panose="020B0604030504040204" pitchFamily="34" charset="0"/>
              </a:rPr>
              <a:t>hundred very </a:t>
            </a:r>
            <a:r>
              <a:rPr lang="en-US" altLang="en-US" sz="1400" dirty="0" smtClean="0">
                <a:solidFill>
                  <a:schemeClr val="bg1"/>
                </a:solidFill>
                <a:latin typeface="Verdana" panose="020B0604030504040204" pitchFamily="34" charset="0"/>
              </a:rPr>
              <a:t>high-risk </a:t>
            </a:r>
            <a:r>
              <a:rPr lang="en-US" altLang="en-US" sz="1400" dirty="0">
                <a:solidFill>
                  <a:schemeClr val="bg1"/>
                </a:solidFill>
                <a:latin typeface="Verdana" panose="020B0604030504040204" pitchFamily="34" charset="0"/>
              </a:rPr>
              <a:t>families.</a:t>
            </a:r>
          </a:p>
        </p:txBody>
      </p:sp>
      <p:sp>
        <p:nvSpPr>
          <p:cNvPr id="28680" name="Text Box 8"/>
          <p:cNvSpPr txBox="1">
            <a:spLocks noChangeArrowheads="1"/>
          </p:cNvSpPr>
          <p:nvPr/>
        </p:nvSpPr>
        <p:spPr bwMode="auto">
          <a:xfrm>
            <a:off x="4953000" y="1752600"/>
            <a:ext cx="2895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B</a:t>
            </a:r>
            <a:r>
              <a:rPr lang="en-US" altLang="en-US" sz="1400" dirty="0" smtClean="0">
                <a:solidFill>
                  <a:schemeClr val="bg1"/>
                </a:solidFill>
                <a:latin typeface="Verdana" panose="020B0604030504040204" pitchFamily="34" charset="0"/>
              </a:rPr>
              <a:t>. One </a:t>
            </a:r>
            <a:r>
              <a:rPr lang="en-US" altLang="en-US" sz="1400" dirty="0">
                <a:solidFill>
                  <a:schemeClr val="bg1"/>
                </a:solidFill>
                <a:latin typeface="Verdana" panose="020B0604030504040204" pitchFamily="34" charset="0"/>
              </a:rPr>
              <a:t>hundred </a:t>
            </a:r>
            <a:r>
              <a:rPr lang="en-US" altLang="en-US" sz="1400" dirty="0" smtClean="0">
                <a:solidFill>
                  <a:schemeClr val="bg1"/>
                </a:solidFill>
                <a:latin typeface="Verdana" panose="020B0604030504040204" pitchFamily="34" charset="0"/>
              </a:rPr>
              <a:t>low-risk </a:t>
            </a:r>
            <a:r>
              <a:rPr lang="en-US" altLang="en-US" sz="1400" dirty="0">
                <a:solidFill>
                  <a:schemeClr val="bg1"/>
                </a:solidFill>
                <a:latin typeface="Verdana" panose="020B0604030504040204" pitchFamily="34" charset="0"/>
              </a:rPr>
              <a:t>families.</a:t>
            </a:r>
          </a:p>
        </p:txBody>
      </p:sp>
      <p:sp>
        <p:nvSpPr>
          <p:cNvPr id="28681" name="Text Box 9"/>
          <p:cNvSpPr txBox="1">
            <a:spLocks noChangeArrowheads="1"/>
          </p:cNvSpPr>
          <p:nvPr/>
        </p:nvSpPr>
        <p:spPr bwMode="auto">
          <a:xfrm>
            <a:off x="1219200" y="4191000"/>
            <a:ext cx="2971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C</a:t>
            </a:r>
            <a:r>
              <a:rPr lang="en-US" altLang="en-US" sz="1400" dirty="0" smtClean="0">
                <a:solidFill>
                  <a:schemeClr val="bg1"/>
                </a:solidFill>
                <a:latin typeface="Verdana" panose="020B0604030504040204" pitchFamily="34" charset="0"/>
              </a:rPr>
              <a:t>. One </a:t>
            </a:r>
            <a:r>
              <a:rPr lang="en-US" altLang="en-US" sz="1400" dirty="0">
                <a:solidFill>
                  <a:schemeClr val="bg1"/>
                </a:solidFill>
                <a:latin typeface="Verdana" panose="020B0604030504040204" pitchFamily="34" charset="0"/>
              </a:rPr>
              <a:t>hundred families with nosy neighbors.</a:t>
            </a:r>
          </a:p>
        </p:txBody>
      </p:sp>
      <p:sp>
        <p:nvSpPr>
          <p:cNvPr id="28682" name="Text Box 10"/>
          <p:cNvSpPr txBox="1">
            <a:spLocks noChangeArrowheads="1"/>
          </p:cNvSpPr>
          <p:nvPr/>
        </p:nvSpPr>
        <p:spPr bwMode="auto">
          <a:xfrm>
            <a:off x="4953000" y="4191000"/>
            <a:ext cx="3048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D</a:t>
            </a:r>
            <a:r>
              <a:rPr lang="en-US" altLang="en-US" sz="1400" dirty="0" smtClean="0">
                <a:solidFill>
                  <a:schemeClr val="bg1"/>
                </a:solidFill>
                <a:latin typeface="Verdana" panose="020B0604030504040204" pitchFamily="34" charset="0"/>
              </a:rPr>
              <a:t>. One </a:t>
            </a:r>
            <a:r>
              <a:rPr lang="en-US" altLang="en-US" sz="1400" dirty="0">
                <a:solidFill>
                  <a:schemeClr val="bg1"/>
                </a:solidFill>
                <a:latin typeface="Verdana" panose="020B0604030504040204" pitchFamily="34" charset="0"/>
              </a:rPr>
              <a:t>hundred </a:t>
            </a:r>
            <a:r>
              <a:rPr lang="en-US" altLang="en-US" sz="1400" dirty="0" smtClean="0">
                <a:solidFill>
                  <a:schemeClr val="bg1"/>
                </a:solidFill>
                <a:latin typeface="Verdana" panose="020B0604030504040204" pitchFamily="34" charset="0"/>
              </a:rPr>
              <a:t>moderate-risk </a:t>
            </a:r>
            <a:r>
              <a:rPr lang="en-US" altLang="en-US" sz="1400" dirty="0">
                <a:solidFill>
                  <a:schemeClr val="bg1"/>
                </a:solidFill>
                <a:latin typeface="Verdana" panose="020B0604030504040204" pitchFamily="34" charset="0"/>
              </a:rPr>
              <a:t>families during divorce proceedings.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8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8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9" grpId="0"/>
      <p:bldP spid="28680" grpId="0"/>
      <p:bldP spid="28681" grpId="0"/>
      <p:bldP spid="2868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bwMode="auto">
          <a:ln>
            <a:miter lim="800000"/>
            <a:headEnd/>
            <a:tailEnd/>
          </a:ln>
        </p:spPr>
        <p:txBody>
          <a:bodyPr wrap="square" numCol="1" anchorCtr="0" compatLnSpc="1">
            <a:prstTxWarp prst="textNoShape">
              <a:avLst/>
            </a:prstTxWarp>
          </a:bodyPr>
          <a:lstStyle/>
          <a:p>
            <a:pPr eaLnBrk="1" hangingPunct="1"/>
            <a:r>
              <a:rPr lang="en-US" altLang="en-US" sz="2400" dirty="0" smtClean="0">
                <a:solidFill>
                  <a:schemeClr val="tx1"/>
                </a:solidFill>
              </a:rPr>
              <a:t>Categories</a:t>
            </a:r>
          </a:p>
        </p:txBody>
      </p:sp>
      <p:sp>
        <p:nvSpPr>
          <p:cNvPr id="7171" name="Text Placeholder 7"/>
          <p:cNvSpPr>
            <a:spLocks noGrp="1"/>
          </p:cNvSpPr>
          <p:nvPr>
            <p:ph type="body" sz="quarter" idx="4294967295"/>
          </p:nvPr>
        </p:nvSpPr>
        <p:spPr bwMode="auto">
          <a:xfrm>
            <a:off x="457200" y="1524000"/>
            <a:ext cx="3962400" cy="639763"/>
          </a:xfrm>
        </p:spPr>
        <p:txBody>
          <a:bodyPr wrap="square" numCol="1" anchorCtr="0" compatLnSpc="1">
            <a:prstTxWarp prst="textNoShape">
              <a:avLst/>
            </a:prstTxWarp>
          </a:bodyPr>
          <a:lstStyle/>
          <a:p>
            <a:pPr eaLnBrk="1" hangingPunct="1"/>
            <a:r>
              <a:rPr lang="en-US" altLang="en-US" b="1" dirty="0" smtClean="0">
                <a:solidFill>
                  <a:srgbClr val="4C4845"/>
                </a:solidFill>
              </a:rPr>
              <a:t>Policy/Procedure/Research</a:t>
            </a:r>
          </a:p>
        </p:txBody>
      </p:sp>
      <p:sp>
        <p:nvSpPr>
          <p:cNvPr id="7172" name="Content Placeholder 4"/>
          <p:cNvSpPr>
            <a:spLocks noGrp="1"/>
          </p:cNvSpPr>
          <p:nvPr>
            <p:ph sz="quarter" idx="4294967295"/>
          </p:nvPr>
        </p:nvSpPr>
        <p:spPr bwMode="auto">
          <a:xfrm>
            <a:off x="457200" y="1998663"/>
            <a:ext cx="3886200" cy="3916362"/>
          </a:xfrm>
        </p:spPr>
        <p:txBody>
          <a:bodyPr wrap="square" numCol="1" anchor="t" anchorCtr="0" compatLnSpc="1">
            <a:prstTxWarp prst="textNoShape">
              <a:avLst/>
            </a:prstTxWarp>
          </a:bodyPr>
          <a:lstStyle/>
          <a:p>
            <a:pPr algn="l" eaLnBrk="1" hangingPunct="1"/>
            <a:r>
              <a:rPr lang="en-US" altLang="en-US" dirty="0" smtClean="0">
                <a:hlinkClick r:id="rId3" action="ppaction://hlinksldjump"/>
              </a:rPr>
              <a:t>General SDM knowledge</a:t>
            </a:r>
            <a:endParaRPr lang="en-US" altLang="en-US" dirty="0" smtClean="0"/>
          </a:p>
          <a:p>
            <a:pPr algn="l" eaLnBrk="1" hangingPunct="1"/>
            <a:r>
              <a:rPr lang="en-US" altLang="en-US" dirty="0" smtClean="0">
                <a:hlinkClick r:id="rId4" action="ppaction://hlinksldjump"/>
              </a:rPr>
              <a:t>Screening</a:t>
            </a:r>
            <a:r>
              <a:rPr lang="en-US" altLang="en-US" dirty="0" smtClean="0"/>
              <a:t>/</a:t>
            </a:r>
            <a:r>
              <a:rPr lang="en-US" altLang="en-US" dirty="0" smtClean="0">
                <a:hlinkClick r:id="rId5" action="ppaction://hlinksldjump"/>
              </a:rPr>
              <a:t>response priority</a:t>
            </a:r>
            <a:endParaRPr lang="en-US" altLang="en-US" dirty="0" smtClean="0"/>
          </a:p>
          <a:p>
            <a:pPr algn="l" eaLnBrk="1" hangingPunct="1"/>
            <a:r>
              <a:rPr lang="en-US" altLang="en-US" dirty="0" smtClean="0">
                <a:hlinkClick r:id="rId6" action="ppaction://hlinksldjump"/>
              </a:rPr>
              <a:t>Safety</a:t>
            </a:r>
            <a:endParaRPr lang="en-US" altLang="en-US" dirty="0" smtClean="0"/>
          </a:p>
          <a:p>
            <a:pPr algn="l" eaLnBrk="1" hangingPunct="1"/>
            <a:r>
              <a:rPr lang="en-US" altLang="en-US" dirty="0" smtClean="0">
                <a:hlinkClick r:id="rId7" action="ppaction://hlinksldjump"/>
              </a:rPr>
              <a:t>Risk</a:t>
            </a:r>
            <a:endParaRPr lang="en-US" altLang="en-US" dirty="0" smtClean="0"/>
          </a:p>
          <a:p>
            <a:pPr algn="l" eaLnBrk="1" hangingPunct="1"/>
            <a:r>
              <a:rPr lang="en-US" altLang="en-US" dirty="0" smtClean="0">
                <a:hlinkClick r:id="rId8" action="ppaction://hlinksldjump"/>
              </a:rPr>
              <a:t>FSNA</a:t>
            </a:r>
            <a:endParaRPr lang="en-US" altLang="en-US" dirty="0" smtClean="0"/>
          </a:p>
          <a:p>
            <a:pPr algn="l" eaLnBrk="1" hangingPunct="1"/>
            <a:r>
              <a:rPr lang="en-US" altLang="en-US" dirty="0" smtClean="0">
                <a:hlinkClick r:id="rId9" action="ppaction://hlinksldjump"/>
              </a:rPr>
              <a:t>Risk reassessment</a:t>
            </a:r>
            <a:endParaRPr lang="en-US" altLang="en-US" dirty="0" smtClean="0"/>
          </a:p>
          <a:p>
            <a:pPr algn="l" eaLnBrk="1" hangingPunct="1"/>
            <a:r>
              <a:rPr lang="en-US" altLang="en-US" dirty="0" smtClean="0">
                <a:hlinkClick r:id="rId10" action="ppaction://hlinksldjump"/>
              </a:rPr>
              <a:t>Reunification reassessment</a:t>
            </a:r>
            <a:endParaRPr lang="en-US" altLang="en-US" dirty="0" smtClean="0"/>
          </a:p>
        </p:txBody>
      </p:sp>
      <p:sp>
        <p:nvSpPr>
          <p:cNvPr id="7173" name="Text Placeholder 8"/>
          <p:cNvSpPr>
            <a:spLocks noGrp="1"/>
          </p:cNvSpPr>
          <p:nvPr>
            <p:ph type="body" sz="quarter" idx="4294967295"/>
          </p:nvPr>
        </p:nvSpPr>
        <p:spPr bwMode="auto">
          <a:xfrm>
            <a:off x="4876800" y="1520825"/>
            <a:ext cx="3429000" cy="639763"/>
          </a:xfrm>
        </p:spPr>
        <p:txBody>
          <a:bodyPr wrap="square" numCol="1" anchorCtr="0" compatLnSpc="1">
            <a:prstTxWarp prst="textNoShape">
              <a:avLst/>
            </a:prstTxWarp>
          </a:bodyPr>
          <a:lstStyle/>
          <a:p>
            <a:pPr algn="l" eaLnBrk="1" hangingPunct="1"/>
            <a:r>
              <a:rPr lang="en-US" altLang="en-US" b="1" dirty="0" smtClean="0">
                <a:solidFill>
                  <a:srgbClr val="4C4845"/>
                </a:solidFill>
              </a:rPr>
              <a:t>Definitions</a:t>
            </a:r>
          </a:p>
        </p:txBody>
      </p:sp>
      <p:sp>
        <p:nvSpPr>
          <p:cNvPr id="7174" name="Content Placeholder 6"/>
          <p:cNvSpPr>
            <a:spLocks noGrp="1"/>
          </p:cNvSpPr>
          <p:nvPr>
            <p:ph sz="quarter" idx="4294967295"/>
          </p:nvPr>
        </p:nvSpPr>
        <p:spPr bwMode="auto">
          <a:xfrm>
            <a:off x="4876800" y="1981200"/>
            <a:ext cx="3657600" cy="3951288"/>
          </a:xfrm>
        </p:spPr>
        <p:txBody>
          <a:bodyPr wrap="square" numCol="1" anchor="t" anchorCtr="0" compatLnSpc="1">
            <a:prstTxWarp prst="textNoShape">
              <a:avLst/>
            </a:prstTxWarp>
          </a:bodyPr>
          <a:lstStyle/>
          <a:p>
            <a:pPr algn="l" eaLnBrk="1" hangingPunct="1"/>
            <a:r>
              <a:rPr lang="en-US" altLang="en-US" dirty="0" smtClean="0">
                <a:hlinkClick r:id="rId11" action="ppaction://hlinksldjump"/>
              </a:rPr>
              <a:t>General</a:t>
            </a:r>
            <a:endParaRPr lang="en-US" altLang="en-US" dirty="0" smtClean="0"/>
          </a:p>
          <a:p>
            <a:pPr algn="l" eaLnBrk="1" hangingPunct="1"/>
            <a:r>
              <a:rPr lang="en-US" altLang="en-US" dirty="0" smtClean="0">
                <a:hlinkClick r:id="rId12" action="ppaction://hlinksldjump"/>
              </a:rPr>
              <a:t>Screening/response priority</a:t>
            </a:r>
            <a:endParaRPr lang="en-US" altLang="en-US" dirty="0" smtClean="0"/>
          </a:p>
          <a:p>
            <a:pPr algn="l" eaLnBrk="1" hangingPunct="1"/>
            <a:r>
              <a:rPr lang="en-US" altLang="en-US" dirty="0" smtClean="0">
                <a:hlinkClick r:id="rId13" action="ppaction://hlinksldjump"/>
              </a:rPr>
              <a:t>Safety</a:t>
            </a:r>
            <a:endParaRPr lang="en-US" altLang="en-US" dirty="0" smtClean="0"/>
          </a:p>
          <a:p>
            <a:pPr algn="l" eaLnBrk="1" hangingPunct="1"/>
            <a:r>
              <a:rPr lang="en-US" altLang="en-US" dirty="0" smtClean="0">
                <a:hlinkClick r:id="rId14" action="ppaction://hlinksldjump"/>
              </a:rPr>
              <a:t>Risk</a:t>
            </a:r>
            <a:endParaRPr lang="en-US" altLang="en-US" dirty="0" smtClean="0"/>
          </a:p>
          <a:p>
            <a:pPr algn="l" eaLnBrk="1" hangingPunct="1"/>
            <a:r>
              <a:rPr lang="en-US" altLang="en-US" dirty="0" smtClean="0">
                <a:hlinkClick r:id="rId15" action="ppaction://hlinksldjump"/>
              </a:rPr>
              <a:t>FSNA</a:t>
            </a:r>
            <a:endParaRPr lang="en-US" altLang="en-US" dirty="0" smtClean="0"/>
          </a:p>
          <a:p>
            <a:pPr algn="l" eaLnBrk="1" hangingPunct="1"/>
            <a:r>
              <a:rPr lang="en-US" altLang="en-US" dirty="0" smtClean="0">
                <a:hlinkClick r:id="rId16" action="ppaction://hlinksldjump"/>
              </a:rPr>
              <a:t>Risk reassessment</a:t>
            </a:r>
            <a:endParaRPr lang="en-US" altLang="en-US" dirty="0" smtClean="0"/>
          </a:p>
          <a:p>
            <a:pPr algn="l" eaLnBrk="1" hangingPunct="1"/>
            <a:r>
              <a:rPr lang="en-US" altLang="en-US" dirty="0" smtClean="0"/>
              <a:t>Reunification reassessment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ln>
            <a:miter lim="800000"/>
            <a:headEnd/>
            <a:tailEnd/>
          </a:ln>
        </p:spPr>
        <p:txBody>
          <a:bodyPr wrap="square" numCol="1" anchorCtr="0" compatLnSpc="1">
            <a:prstTxWarp prst="textNoShape">
              <a:avLst/>
            </a:prstTxWarp>
          </a:bodyPr>
          <a:lstStyle/>
          <a:p>
            <a:pPr indent="-3175" eaLnBrk="1" hangingPunct="1"/>
            <a:r>
              <a:rPr lang="en-US" altLang="en-US" dirty="0" smtClean="0"/>
              <a:t>If the current allegation is for neglect, why is the abuse index completed?</a:t>
            </a:r>
          </a:p>
        </p:txBody>
      </p:sp>
      <p:sp>
        <p:nvSpPr>
          <p:cNvPr id="25603" name="Rectangle 3"/>
          <p:cNvSpPr>
            <a:spLocks noChangeArrowheads="1"/>
          </p:cNvSpPr>
          <p:nvPr/>
        </p:nvSpPr>
        <p:spPr bwMode="auto">
          <a:xfrm>
            <a:off x="1066800" y="1524000"/>
            <a:ext cx="3352800" cy="22098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25604" name="Rectangle 4"/>
          <p:cNvSpPr>
            <a:spLocks noChangeArrowheads="1"/>
          </p:cNvSpPr>
          <p:nvPr/>
        </p:nvSpPr>
        <p:spPr bwMode="auto">
          <a:xfrm>
            <a:off x="1066800" y="4038600"/>
            <a:ext cx="3352800" cy="2209800"/>
          </a:xfrm>
          <a:prstGeom prst="rect">
            <a:avLst/>
          </a:prstGeom>
          <a:solidFill>
            <a:schemeClr val="accent3"/>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22533" name="Rectangle 5"/>
          <p:cNvSpPr>
            <a:spLocks noChangeArrowheads="1"/>
          </p:cNvSpPr>
          <p:nvPr/>
        </p:nvSpPr>
        <p:spPr bwMode="auto">
          <a:xfrm>
            <a:off x="4800600" y="4038600"/>
            <a:ext cx="3370729" cy="2209800"/>
          </a:xfrm>
          <a:prstGeom prst="rect">
            <a:avLst/>
          </a:prstGeom>
          <a:solidFill>
            <a:schemeClr val="accent4"/>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22534" name="Rectangle 6"/>
          <p:cNvSpPr>
            <a:spLocks noChangeArrowheads="1"/>
          </p:cNvSpPr>
          <p:nvPr/>
        </p:nvSpPr>
        <p:spPr bwMode="auto">
          <a:xfrm>
            <a:off x="4800600" y="1524000"/>
            <a:ext cx="3352800" cy="2209800"/>
          </a:xfrm>
          <a:prstGeom prst="rect">
            <a:avLst/>
          </a:prstGeom>
          <a:solidFill>
            <a:schemeClr val="accent2"/>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30727" name="Text Box 7"/>
          <p:cNvSpPr txBox="1">
            <a:spLocks noChangeArrowheads="1"/>
          </p:cNvSpPr>
          <p:nvPr/>
        </p:nvSpPr>
        <p:spPr bwMode="auto">
          <a:xfrm>
            <a:off x="1219200" y="1752600"/>
            <a:ext cx="2743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A</a:t>
            </a:r>
            <a:r>
              <a:rPr lang="en-US" altLang="en-US" sz="1400" dirty="0" smtClean="0">
                <a:solidFill>
                  <a:schemeClr val="bg1"/>
                </a:solidFill>
                <a:latin typeface="Verdana" panose="020B0604030504040204" pitchFamily="34" charset="0"/>
              </a:rPr>
              <a:t>. To </a:t>
            </a:r>
            <a:r>
              <a:rPr lang="en-US" altLang="en-US" sz="1400" dirty="0">
                <a:solidFill>
                  <a:schemeClr val="bg1"/>
                </a:solidFill>
                <a:latin typeface="Verdana" panose="020B0604030504040204" pitchFamily="34" charset="0"/>
              </a:rPr>
              <a:t>give workers more to do.</a:t>
            </a:r>
          </a:p>
        </p:txBody>
      </p:sp>
      <p:sp>
        <p:nvSpPr>
          <p:cNvPr id="30728" name="Text Box 8"/>
          <p:cNvSpPr txBox="1">
            <a:spLocks noChangeArrowheads="1"/>
          </p:cNvSpPr>
          <p:nvPr/>
        </p:nvSpPr>
        <p:spPr bwMode="auto">
          <a:xfrm>
            <a:off x="4991906" y="1752600"/>
            <a:ext cx="304495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B</a:t>
            </a:r>
            <a:r>
              <a:rPr lang="en-US" altLang="en-US" sz="1400" dirty="0" smtClean="0">
                <a:solidFill>
                  <a:schemeClr val="bg1"/>
                </a:solidFill>
                <a:latin typeface="Verdana" panose="020B0604030504040204" pitchFamily="34" charset="0"/>
              </a:rPr>
              <a:t>. Because both indexes are completed in a single stream in webSDM.</a:t>
            </a:r>
            <a:endParaRPr lang="en-US" altLang="en-US" sz="1400" dirty="0">
              <a:solidFill>
                <a:schemeClr val="bg1"/>
              </a:solidFill>
              <a:latin typeface="Verdana" panose="020B0604030504040204" pitchFamily="34" charset="0"/>
            </a:endParaRPr>
          </a:p>
        </p:txBody>
      </p:sp>
      <p:sp>
        <p:nvSpPr>
          <p:cNvPr id="30729" name="Text Box 9"/>
          <p:cNvSpPr txBox="1">
            <a:spLocks noChangeArrowheads="1"/>
          </p:cNvSpPr>
          <p:nvPr/>
        </p:nvSpPr>
        <p:spPr bwMode="auto">
          <a:xfrm>
            <a:off x="1219200" y="4191000"/>
            <a:ext cx="2971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C</a:t>
            </a:r>
            <a:r>
              <a:rPr lang="en-US" altLang="en-US" sz="1400" dirty="0" smtClean="0">
                <a:solidFill>
                  <a:schemeClr val="bg1"/>
                </a:solidFill>
                <a:latin typeface="Verdana" panose="020B0604030504040204" pitchFamily="34" charset="0"/>
              </a:rPr>
              <a:t>. The </a:t>
            </a:r>
            <a:r>
              <a:rPr lang="en-US" altLang="en-US" sz="1400" dirty="0">
                <a:solidFill>
                  <a:schemeClr val="bg1"/>
                </a:solidFill>
                <a:latin typeface="Verdana" panose="020B0604030504040204" pitchFamily="34" charset="0"/>
              </a:rPr>
              <a:t>assessment measures probability of future acts, which could be neglect OR abuse.</a:t>
            </a:r>
          </a:p>
        </p:txBody>
      </p:sp>
      <p:sp>
        <p:nvSpPr>
          <p:cNvPr id="30730" name="Text Box 10"/>
          <p:cNvSpPr txBox="1">
            <a:spLocks noChangeArrowheads="1"/>
          </p:cNvSpPr>
          <p:nvPr/>
        </p:nvSpPr>
        <p:spPr bwMode="auto">
          <a:xfrm>
            <a:off x="4988858" y="4191000"/>
            <a:ext cx="304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D</a:t>
            </a:r>
            <a:r>
              <a:rPr lang="en-US" altLang="en-US" sz="1400" dirty="0" smtClean="0">
                <a:solidFill>
                  <a:schemeClr val="bg1"/>
                </a:solidFill>
                <a:latin typeface="Verdana" panose="020B0604030504040204" pitchFamily="34" charset="0"/>
              </a:rPr>
              <a:t>. To make sure we are thorough in our assessments.</a:t>
            </a:r>
            <a:endParaRPr lang="en-US" altLang="en-US" sz="1400" dirty="0">
              <a:solidFill>
                <a:schemeClr val="bg1"/>
              </a:solidFill>
              <a:latin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7" grpId="0"/>
      <p:bldP spid="30728" grpId="0"/>
      <p:bldP spid="30729" grpId="0"/>
      <p:bldP spid="307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ln>
            <a:miter lim="800000"/>
            <a:headEnd/>
            <a:tailEnd/>
          </a:ln>
        </p:spPr>
        <p:txBody>
          <a:bodyPr wrap="square" numCol="1" anchorCtr="0" compatLnSpc="1">
            <a:prstTxWarp prst="textNoShape">
              <a:avLst/>
            </a:prstTxWarp>
          </a:bodyPr>
          <a:lstStyle/>
          <a:p>
            <a:pPr indent="-4763" eaLnBrk="1" hangingPunct="1"/>
            <a:r>
              <a:rPr lang="en-US" altLang="en-US" dirty="0" smtClean="0"/>
              <a:t>If risk is low or moderate, do not open a case unless:</a:t>
            </a:r>
          </a:p>
        </p:txBody>
      </p:sp>
      <p:sp>
        <p:nvSpPr>
          <p:cNvPr id="26627" name="Rectangle 3"/>
          <p:cNvSpPr>
            <a:spLocks noChangeArrowheads="1"/>
          </p:cNvSpPr>
          <p:nvPr/>
        </p:nvSpPr>
        <p:spPr bwMode="auto">
          <a:xfrm>
            <a:off x="1066800" y="1524000"/>
            <a:ext cx="3352800" cy="22098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26628" name="Rectangle 4"/>
          <p:cNvSpPr>
            <a:spLocks noChangeArrowheads="1"/>
          </p:cNvSpPr>
          <p:nvPr/>
        </p:nvSpPr>
        <p:spPr bwMode="auto">
          <a:xfrm>
            <a:off x="1066800" y="4038600"/>
            <a:ext cx="3352800" cy="2209800"/>
          </a:xfrm>
          <a:prstGeom prst="rect">
            <a:avLst/>
          </a:prstGeom>
          <a:solidFill>
            <a:schemeClr val="accent3"/>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23557" name="Rectangle 5"/>
          <p:cNvSpPr>
            <a:spLocks noChangeArrowheads="1"/>
          </p:cNvSpPr>
          <p:nvPr/>
        </p:nvSpPr>
        <p:spPr bwMode="auto">
          <a:xfrm>
            <a:off x="4800600" y="4038600"/>
            <a:ext cx="3352800" cy="2209800"/>
          </a:xfrm>
          <a:prstGeom prst="rect">
            <a:avLst/>
          </a:prstGeom>
          <a:solidFill>
            <a:schemeClr val="accent4"/>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23558" name="Rectangle 6"/>
          <p:cNvSpPr>
            <a:spLocks noChangeArrowheads="1"/>
          </p:cNvSpPr>
          <p:nvPr/>
        </p:nvSpPr>
        <p:spPr bwMode="auto">
          <a:xfrm>
            <a:off x="4800600" y="1524000"/>
            <a:ext cx="3352800" cy="2209800"/>
          </a:xfrm>
          <a:prstGeom prst="rect">
            <a:avLst/>
          </a:prstGeom>
          <a:solidFill>
            <a:schemeClr val="accent2"/>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26631" name="Text Box 7"/>
          <p:cNvSpPr txBox="1">
            <a:spLocks noChangeArrowheads="1"/>
          </p:cNvSpPr>
          <p:nvPr/>
        </p:nvSpPr>
        <p:spPr bwMode="auto">
          <a:xfrm>
            <a:off x="1371600" y="1828800"/>
            <a:ext cx="2743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endParaRPr lang="en-US" altLang="en-US" sz="1400" dirty="0">
              <a:solidFill>
                <a:schemeClr val="bg1"/>
              </a:solidFill>
              <a:latin typeface="Verdana" panose="020B0604030504040204" pitchFamily="34" charset="0"/>
            </a:endParaRPr>
          </a:p>
        </p:txBody>
      </p:sp>
      <p:sp>
        <p:nvSpPr>
          <p:cNvPr id="32776" name="Text Box 8"/>
          <p:cNvSpPr txBox="1">
            <a:spLocks noChangeArrowheads="1"/>
          </p:cNvSpPr>
          <p:nvPr/>
        </p:nvSpPr>
        <p:spPr bwMode="auto">
          <a:xfrm>
            <a:off x="4953000" y="1752600"/>
            <a:ext cx="2895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B</a:t>
            </a:r>
            <a:r>
              <a:rPr lang="en-US" altLang="en-US" sz="1400" dirty="0" smtClean="0">
                <a:solidFill>
                  <a:schemeClr val="bg1"/>
                </a:solidFill>
                <a:latin typeface="Verdana" panose="020B0604030504040204" pitchFamily="34" charset="0"/>
              </a:rPr>
              <a:t>. You </a:t>
            </a:r>
            <a:r>
              <a:rPr lang="en-US" altLang="en-US" sz="1400" dirty="0">
                <a:solidFill>
                  <a:schemeClr val="bg1"/>
                </a:solidFill>
                <a:latin typeface="Verdana" panose="020B0604030504040204" pitchFamily="34" charset="0"/>
              </a:rPr>
              <a:t>know that FM has too many cases already, but you work hard so they should too. 	</a:t>
            </a:r>
          </a:p>
        </p:txBody>
      </p:sp>
      <p:sp>
        <p:nvSpPr>
          <p:cNvPr id="32777" name="Text Box 9"/>
          <p:cNvSpPr txBox="1">
            <a:spLocks noChangeArrowheads="1"/>
          </p:cNvSpPr>
          <p:nvPr/>
        </p:nvSpPr>
        <p:spPr bwMode="auto">
          <a:xfrm>
            <a:off x="1219200" y="4191000"/>
            <a:ext cx="2971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C</a:t>
            </a:r>
            <a:r>
              <a:rPr lang="en-US" altLang="en-US" sz="1400" dirty="0" smtClean="0">
                <a:solidFill>
                  <a:schemeClr val="bg1"/>
                </a:solidFill>
                <a:latin typeface="Verdana" panose="020B0604030504040204" pitchFamily="34" charset="0"/>
              </a:rPr>
              <a:t>. There </a:t>
            </a:r>
            <a:r>
              <a:rPr lang="en-US" altLang="en-US" sz="1400" dirty="0">
                <a:solidFill>
                  <a:schemeClr val="bg1"/>
                </a:solidFill>
                <a:latin typeface="Verdana" panose="020B0604030504040204" pitchFamily="34" charset="0"/>
              </a:rPr>
              <a:t>are unresolved safety threats.</a:t>
            </a:r>
          </a:p>
        </p:txBody>
      </p:sp>
      <p:sp>
        <p:nvSpPr>
          <p:cNvPr id="32778" name="Text Box 10"/>
          <p:cNvSpPr txBox="1">
            <a:spLocks noChangeArrowheads="1"/>
          </p:cNvSpPr>
          <p:nvPr/>
        </p:nvSpPr>
        <p:spPr bwMode="auto">
          <a:xfrm>
            <a:off x="4953000" y="4191000"/>
            <a:ext cx="304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D</a:t>
            </a:r>
            <a:r>
              <a:rPr lang="en-US" altLang="en-US" sz="1400" dirty="0" smtClean="0">
                <a:solidFill>
                  <a:schemeClr val="bg1"/>
                </a:solidFill>
                <a:latin typeface="Verdana" panose="020B0604030504040204" pitchFamily="34" charset="0"/>
              </a:rPr>
              <a:t>. The </a:t>
            </a:r>
            <a:r>
              <a:rPr lang="en-US" altLang="en-US" sz="1400" dirty="0">
                <a:solidFill>
                  <a:schemeClr val="bg1"/>
                </a:solidFill>
                <a:latin typeface="Verdana" panose="020B0604030504040204" pitchFamily="34" charset="0"/>
              </a:rPr>
              <a:t>family has been uncooperative.</a:t>
            </a:r>
          </a:p>
        </p:txBody>
      </p:sp>
      <p:sp>
        <p:nvSpPr>
          <p:cNvPr id="32779" name="Text Box 11"/>
          <p:cNvSpPr txBox="1">
            <a:spLocks noChangeArrowheads="1"/>
          </p:cNvSpPr>
          <p:nvPr/>
        </p:nvSpPr>
        <p:spPr bwMode="auto">
          <a:xfrm>
            <a:off x="1219200" y="1752600"/>
            <a:ext cx="2971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A</a:t>
            </a:r>
            <a:r>
              <a:rPr lang="en-US" altLang="en-US" sz="1400" dirty="0" smtClean="0">
                <a:solidFill>
                  <a:schemeClr val="bg1"/>
                </a:solidFill>
                <a:latin typeface="Verdana" panose="020B0604030504040204" pitchFamily="34" charset="0"/>
              </a:rPr>
              <a:t>. You </a:t>
            </a:r>
            <a:r>
              <a:rPr lang="en-US" altLang="en-US" sz="1400" dirty="0">
                <a:solidFill>
                  <a:schemeClr val="bg1"/>
                </a:solidFill>
                <a:latin typeface="Verdana" panose="020B0604030504040204" pitchFamily="34" charset="0"/>
              </a:rPr>
              <a:t>know that FM </a:t>
            </a:r>
            <a:r>
              <a:rPr lang="en-US" altLang="en-US" sz="1400" dirty="0" smtClean="0">
                <a:solidFill>
                  <a:schemeClr val="bg1"/>
                </a:solidFill>
                <a:latin typeface="Verdana" panose="020B0604030504040204" pitchFamily="34" charset="0"/>
              </a:rPr>
              <a:t>does not </a:t>
            </a:r>
            <a:r>
              <a:rPr lang="en-US" altLang="en-US" sz="1400" dirty="0">
                <a:solidFill>
                  <a:schemeClr val="bg1"/>
                </a:solidFill>
                <a:latin typeface="Verdana" panose="020B0604030504040204" pitchFamily="34" charset="0"/>
              </a:rPr>
              <a:t>have enough cases right now.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6" grpId="0"/>
      <p:bldP spid="32777" grpId="0"/>
      <p:bldP spid="32778" grpId="0"/>
      <p:bldP spid="3277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ln>
            <a:miter lim="800000"/>
            <a:headEnd/>
            <a:tailEnd/>
          </a:ln>
        </p:spPr>
        <p:txBody>
          <a:bodyPr wrap="square" numCol="1" anchorCtr="0" compatLnSpc="1">
            <a:prstTxWarp prst="textNoShape">
              <a:avLst/>
            </a:prstTxWarp>
          </a:bodyPr>
          <a:lstStyle/>
          <a:p>
            <a:pPr eaLnBrk="1" hangingPunct="1"/>
            <a:r>
              <a:rPr lang="en-US" altLang="en-US" dirty="0" smtClean="0"/>
              <a:t>Why isn’t social support a risk item?</a:t>
            </a:r>
          </a:p>
        </p:txBody>
      </p:sp>
      <p:sp>
        <p:nvSpPr>
          <p:cNvPr id="27651" name="Rectangle 3"/>
          <p:cNvSpPr>
            <a:spLocks noChangeArrowheads="1"/>
          </p:cNvSpPr>
          <p:nvPr/>
        </p:nvSpPr>
        <p:spPr bwMode="auto">
          <a:xfrm>
            <a:off x="1066800" y="1524000"/>
            <a:ext cx="3352800" cy="22098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27652" name="Rectangle 4"/>
          <p:cNvSpPr>
            <a:spLocks noChangeArrowheads="1"/>
          </p:cNvSpPr>
          <p:nvPr/>
        </p:nvSpPr>
        <p:spPr bwMode="auto">
          <a:xfrm>
            <a:off x="1066800" y="4038600"/>
            <a:ext cx="3352800" cy="2209800"/>
          </a:xfrm>
          <a:prstGeom prst="rect">
            <a:avLst/>
          </a:prstGeom>
          <a:solidFill>
            <a:schemeClr val="accent3"/>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27653" name="Rectangle 5"/>
          <p:cNvSpPr>
            <a:spLocks noChangeArrowheads="1"/>
          </p:cNvSpPr>
          <p:nvPr/>
        </p:nvSpPr>
        <p:spPr bwMode="auto">
          <a:xfrm>
            <a:off x="4800600" y="4038600"/>
            <a:ext cx="3352800" cy="2209800"/>
          </a:xfrm>
          <a:prstGeom prst="rect">
            <a:avLst/>
          </a:prstGeom>
          <a:solidFill>
            <a:schemeClr val="accent4"/>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27654" name="Rectangle 6"/>
          <p:cNvSpPr>
            <a:spLocks noChangeArrowheads="1"/>
          </p:cNvSpPr>
          <p:nvPr/>
        </p:nvSpPr>
        <p:spPr bwMode="auto">
          <a:xfrm>
            <a:off x="4800600" y="1524000"/>
            <a:ext cx="3352800" cy="2209800"/>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27655" name="Text Box 7"/>
          <p:cNvSpPr txBox="1">
            <a:spLocks noChangeArrowheads="1"/>
          </p:cNvSpPr>
          <p:nvPr/>
        </p:nvSpPr>
        <p:spPr bwMode="auto">
          <a:xfrm>
            <a:off x="1371600" y="1828800"/>
            <a:ext cx="2743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endParaRPr lang="en-US" altLang="en-US" sz="1400" dirty="0">
              <a:solidFill>
                <a:schemeClr val="bg1"/>
              </a:solidFill>
              <a:latin typeface="Verdana" panose="020B0604030504040204" pitchFamily="34" charset="0"/>
            </a:endParaRPr>
          </a:p>
        </p:txBody>
      </p:sp>
      <p:sp>
        <p:nvSpPr>
          <p:cNvPr id="34824" name="Text Box 8"/>
          <p:cNvSpPr txBox="1">
            <a:spLocks noChangeArrowheads="1"/>
          </p:cNvSpPr>
          <p:nvPr/>
        </p:nvSpPr>
        <p:spPr bwMode="auto">
          <a:xfrm>
            <a:off x="4953000" y="1752600"/>
            <a:ext cx="2971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B</a:t>
            </a:r>
            <a:r>
              <a:rPr lang="en-US" altLang="en-US" sz="1400" dirty="0" smtClean="0">
                <a:solidFill>
                  <a:schemeClr val="bg1"/>
                </a:solidFill>
                <a:latin typeface="Verdana" panose="020B0604030504040204" pitchFamily="34" charset="0"/>
              </a:rPr>
              <a:t>. There </a:t>
            </a:r>
            <a:r>
              <a:rPr lang="en-US" altLang="en-US" sz="1400" dirty="0">
                <a:solidFill>
                  <a:schemeClr val="bg1"/>
                </a:solidFill>
                <a:latin typeface="Verdana" panose="020B0604030504040204" pitchFamily="34" charset="0"/>
              </a:rPr>
              <a:t>is no theoretical basis to believe that social support has any connection with child maltreatment. 		</a:t>
            </a:r>
          </a:p>
        </p:txBody>
      </p:sp>
      <p:sp>
        <p:nvSpPr>
          <p:cNvPr id="34825" name="Text Box 9"/>
          <p:cNvSpPr txBox="1">
            <a:spLocks noChangeArrowheads="1"/>
          </p:cNvSpPr>
          <p:nvPr/>
        </p:nvSpPr>
        <p:spPr bwMode="auto">
          <a:xfrm>
            <a:off x="1219200" y="4191000"/>
            <a:ext cx="29718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C</a:t>
            </a:r>
            <a:r>
              <a:rPr lang="en-US" altLang="en-US" sz="1400" dirty="0" smtClean="0">
                <a:solidFill>
                  <a:schemeClr val="bg1"/>
                </a:solidFill>
                <a:latin typeface="Verdana" panose="020B0604030504040204" pitchFamily="34" charset="0"/>
              </a:rPr>
              <a:t>. </a:t>
            </a:r>
            <a:r>
              <a:rPr lang="en-US" altLang="en-US" sz="1400" dirty="0">
                <a:solidFill>
                  <a:schemeClr val="bg1"/>
                </a:solidFill>
                <a:latin typeface="Verdana" panose="020B0604030504040204" pitchFamily="34" charset="0"/>
              </a:rPr>
              <a:t>N</a:t>
            </a:r>
            <a:r>
              <a:rPr lang="en-US" altLang="en-US" sz="1400" dirty="0" smtClean="0">
                <a:solidFill>
                  <a:schemeClr val="bg1"/>
                </a:solidFill>
                <a:latin typeface="Verdana" panose="020B0604030504040204" pitchFamily="34" charset="0"/>
              </a:rPr>
              <a:t>o </a:t>
            </a:r>
            <a:r>
              <a:rPr lang="en-US" altLang="en-US" sz="1400" dirty="0">
                <a:solidFill>
                  <a:schemeClr val="bg1"/>
                </a:solidFill>
                <a:latin typeface="Verdana" panose="020B0604030504040204" pitchFamily="34" charset="0"/>
              </a:rPr>
              <a:t>services </a:t>
            </a:r>
            <a:r>
              <a:rPr lang="en-US" altLang="en-US" sz="1400" dirty="0" smtClean="0">
                <a:solidFill>
                  <a:schemeClr val="bg1"/>
                </a:solidFill>
                <a:latin typeface="Verdana" panose="020B0604030504040204" pitchFamily="34" charset="0"/>
              </a:rPr>
              <a:t>are available </a:t>
            </a:r>
            <a:r>
              <a:rPr lang="en-US" altLang="en-US" sz="1400" dirty="0">
                <a:solidFill>
                  <a:schemeClr val="bg1"/>
                </a:solidFill>
                <a:latin typeface="Verdana" panose="020B0604030504040204" pitchFamily="34" charset="0"/>
              </a:rPr>
              <a:t>to address social support anyway, so why measure it?</a:t>
            </a:r>
          </a:p>
        </p:txBody>
      </p:sp>
      <p:sp>
        <p:nvSpPr>
          <p:cNvPr id="34826" name="Text Box 10"/>
          <p:cNvSpPr txBox="1">
            <a:spLocks noChangeArrowheads="1"/>
          </p:cNvSpPr>
          <p:nvPr/>
        </p:nvSpPr>
        <p:spPr bwMode="auto">
          <a:xfrm>
            <a:off x="4953000" y="4191000"/>
            <a:ext cx="304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D</a:t>
            </a:r>
            <a:r>
              <a:rPr lang="en-US" altLang="en-US" sz="1400" dirty="0" smtClean="0">
                <a:solidFill>
                  <a:schemeClr val="bg1"/>
                </a:solidFill>
                <a:latin typeface="Verdana" panose="020B0604030504040204" pitchFamily="34" charset="0"/>
              </a:rPr>
              <a:t>. Most </a:t>
            </a:r>
            <a:r>
              <a:rPr lang="en-US" altLang="en-US" sz="1400" dirty="0">
                <a:solidFill>
                  <a:schemeClr val="bg1"/>
                </a:solidFill>
                <a:latin typeface="Verdana" panose="020B0604030504040204" pitchFamily="34" charset="0"/>
              </a:rPr>
              <a:t>families have all the social support they need.</a:t>
            </a:r>
          </a:p>
        </p:txBody>
      </p:sp>
      <p:sp>
        <p:nvSpPr>
          <p:cNvPr id="34827" name="Text Box 11"/>
          <p:cNvSpPr txBox="1">
            <a:spLocks noChangeArrowheads="1"/>
          </p:cNvSpPr>
          <p:nvPr/>
        </p:nvSpPr>
        <p:spPr bwMode="auto">
          <a:xfrm>
            <a:off x="1219200" y="1752600"/>
            <a:ext cx="2971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A</a:t>
            </a:r>
            <a:r>
              <a:rPr lang="en-US" altLang="en-US" sz="1400" dirty="0" smtClean="0">
                <a:solidFill>
                  <a:schemeClr val="bg1"/>
                </a:solidFill>
                <a:latin typeface="Verdana" panose="020B0604030504040204" pitchFamily="34" charset="0"/>
              </a:rPr>
              <a:t>. In </a:t>
            </a:r>
            <a:r>
              <a:rPr lang="en-US" altLang="en-US" sz="1400" dirty="0">
                <a:solidFill>
                  <a:schemeClr val="bg1"/>
                </a:solidFill>
                <a:latin typeface="Verdana" panose="020B0604030504040204" pitchFamily="34" charset="0"/>
              </a:rPr>
              <a:t>the study, there was not a statistically significant relationship between social support and outcomes.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2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2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8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4" grpId="0"/>
      <p:bldP spid="34825" grpId="0"/>
      <p:bldP spid="34826" grpId="0"/>
      <p:bldP spid="348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ln>
            <a:miter lim="800000"/>
            <a:headEnd/>
            <a:tailEnd/>
          </a:ln>
        </p:spPr>
        <p:txBody>
          <a:bodyPr wrap="square" numCol="1" anchorCtr="0" compatLnSpc="1">
            <a:prstTxWarp prst="textNoShape">
              <a:avLst/>
            </a:prstTxWarp>
          </a:bodyPr>
          <a:lstStyle/>
          <a:p>
            <a:pPr indent="-4763" eaLnBrk="1" hangingPunct="1"/>
            <a:r>
              <a:rPr lang="en-US" altLang="en-US" dirty="0" smtClean="0"/>
              <a:t>For the initial risk assessment, an override can:</a:t>
            </a:r>
          </a:p>
        </p:txBody>
      </p:sp>
      <p:sp>
        <p:nvSpPr>
          <p:cNvPr id="28675" name="Rectangle 3"/>
          <p:cNvSpPr>
            <a:spLocks noChangeArrowheads="1"/>
          </p:cNvSpPr>
          <p:nvPr/>
        </p:nvSpPr>
        <p:spPr bwMode="auto">
          <a:xfrm>
            <a:off x="1066800" y="1524000"/>
            <a:ext cx="3352800" cy="22098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28676" name="Rectangle 4"/>
          <p:cNvSpPr>
            <a:spLocks noChangeArrowheads="1"/>
          </p:cNvSpPr>
          <p:nvPr/>
        </p:nvSpPr>
        <p:spPr bwMode="auto">
          <a:xfrm>
            <a:off x="1066800" y="4038600"/>
            <a:ext cx="3352800" cy="2209800"/>
          </a:xfrm>
          <a:prstGeom prst="rect">
            <a:avLst/>
          </a:prstGeom>
          <a:solidFill>
            <a:schemeClr val="accent3"/>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25605" name="Rectangle 5"/>
          <p:cNvSpPr>
            <a:spLocks noChangeArrowheads="1"/>
          </p:cNvSpPr>
          <p:nvPr/>
        </p:nvSpPr>
        <p:spPr bwMode="auto">
          <a:xfrm>
            <a:off x="4800600" y="4038600"/>
            <a:ext cx="3352800" cy="2209800"/>
          </a:xfrm>
          <a:prstGeom prst="rect">
            <a:avLst/>
          </a:prstGeom>
          <a:solidFill>
            <a:schemeClr val="accent4"/>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25606" name="Rectangle 6"/>
          <p:cNvSpPr>
            <a:spLocks noChangeArrowheads="1"/>
          </p:cNvSpPr>
          <p:nvPr/>
        </p:nvSpPr>
        <p:spPr bwMode="auto">
          <a:xfrm>
            <a:off x="4800600" y="1524000"/>
            <a:ext cx="3352800" cy="2209800"/>
          </a:xfrm>
          <a:prstGeom prst="rect">
            <a:avLst/>
          </a:prstGeom>
          <a:solidFill>
            <a:schemeClr val="accent2"/>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36871" name="Text Box 7"/>
          <p:cNvSpPr txBox="1">
            <a:spLocks noChangeArrowheads="1"/>
          </p:cNvSpPr>
          <p:nvPr/>
        </p:nvSpPr>
        <p:spPr bwMode="auto">
          <a:xfrm>
            <a:off x="1219200" y="1752600"/>
            <a:ext cx="2743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A</a:t>
            </a:r>
            <a:r>
              <a:rPr lang="en-US" altLang="en-US" sz="1400" dirty="0" smtClean="0">
                <a:solidFill>
                  <a:schemeClr val="bg1"/>
                </a:solidFill>
                <a:latin typeface="Verdana" panose="020B0604030504040204" pitchFamily="34" charset="0"/>
              </a:rPr>
              <a:t>. Decrease </a:t>
            </a:r>
            <a:r>
              <a:rPr lang="en-US" altLang="en-US" sz="1400" dirty="0">
                <a:solidFill>
                  <a:schemeClr val="bg1"/>
                </a:solidFill>
                <a:latin typeface="Verdana" panose="020B0604030504040204" pitchFamily="34" charset="0"/>
              </a:rPr>
              <a:t>risk.</a:t>
            </a:r>
          </a:p>
        </p:txBody>
      </p:sp>
      <p:sp>
        <p:nvSpPr>
          <p:cNvPr id="36872" name="Text Box 8"/>
          <p:cNvSpPr txBox="1">
            <a:spLocks noChangeArrowheads="1"/>
          </p:cNvSpPr>
          <p:nvPr/>
        </p:nvSpPr>
        <p:spPr bwMode="auto">
          <a:xfrm>
            <a:off x="4953000" y="1752600"/>
            <a:ext cx="2895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B</a:t>
            </a:r>
            <a:r>
              <a:rPr lang="en-US" altLang="en-US" sz="1400" dirty="0" smtClean="0">
                <a:solidFill>
                  <a:schemeClr val="bg1"/>
                </a:solidFill>
                <a:latin typeface="Verdana" panose="020B0604030504040204" pitchFamily="34" charset="0"/>
              </a:rPr>
              <a:t>. Increase </a:t>
            </a:r>
            <a:r>
              <a:rPr lang="en-US" altLang="en-US" sz="1400" dirty="0">
                <a:solidFill>
                  <a:schemeClr val="bg1"/>
                </a:solidFill>
                <a:latin typeface="Verdana" panose="020B0604030504040204" pitchFamily="34" charset="0"/>
              </a:rPr>
              <a:t>risk.</a:t>
            </a:r>
          </a:p>
        </p:txBody>
      </p:sp>
      <p:sp>
        <p:nvSpPr>
          <p:cNvPr id="36873" name="Text Box 9"/>
          <p:cNvSpPr txBox="1">
            <a:spLocks noChangeArrowheads="1"/>
          </p:cNvSpPr>
          <p:nvPr/>
        </p:nvSpPr>
        <p:spPr bwMode="auto">
          <a:xfrm>
            <a:off x="1219200" y="4191000"/>
            <a:ext cx="2971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C</a:t>
            </a:r>
            <a:r>
              <a:rPr lang="en-US" altLang="en-US" sz="1400" dirty="0" smtClean="0">
                <a:solidFill>
                  <a:schemeClr val="bg1"/>
                </a:solidFill>
                <a:latin typeface="Verdana" panose="020B0604030504040204" pitchFamily="34" charset="0"/>
              </a:rPr>
              <a:t>. Eliminate </a:t>
            </a:r>
            <a:r>
              <a:rPr lang="en-US" altLang="en-US" sz="1400" dirty="0">
                <a:solidFill>
                  <a:schemeClr val="bg1"/>
                </a:solidFill>
                <a:latin typeface="Verdana" panose="020B0604030504040204" pitchFamily="34" charset="0"/>
              </a:rPr>
              <a:t>risk.</a:t>
            </a:r>
          </a:p>
        </p:txBody>
      </p:sp>
      <p:sp>
        <p:nvSpPr>
          <p:cNvPr id="36874" name="Text Box 10"/>
          <p:cNvSpPr txBox="1">
            <a:spLocks noChangeArrowheads="1"/>
          </p:cNvSpPr>
          <p:nvPr/>
        </p:nvSpPr>
        <p:spPr bwMode="auto">
          <a:xfrm>
            <a:off x="4953000" y="4191000"/>
            <a:ext cx="3048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D</a:t>
            </a:r>
            <a:r>
              <a:rPr lang="en-US" altLang="en-US" sz="1400" dirty="0" smtClean="0">
                <a:solidFill>
                  <a:schemeClr val="bg1"/>
                </a:solidFill>
                <a:latin typeface="Verdana" panose="020B0604030504040204" pitchFamily="34" charset="0"/>
              </a:rPr>
              <a:t>. Never </a:t>
            </a:r>
            <a:r>
              <a:rPr lang="en-US" altLang="en-US" sz="1400" dirty="0">
                <a:solidFill>
                  <a:schemeClr val="bg1"/>
                </a:solidFill>
                <a:latin typeface="Verdana" panose="020B0604030504040204" pitchFamily="34" charset="0"/>
              </a:rPr>
              <a:t>be applied.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7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7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7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8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p:bldP spid="36872" grpId="0"/>
      <p:bldP spid="36873" grpId="0"/>
      <p:bldP spid="3687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ln>
            <a:miter lim="800000"/>
            <a:headEnd/>
            <a:tailEnd/>
          </a:ln>
        </p:spPr>
        <p:txBody>
          <a:bodyPr wrap="square" numCol="1" anchorCtr="0" compatLnSpc="1">
            <a:prstTxWarp prst="textNoShape">
              <a:avLst/>
            </a:prstTxWarp>
          </a:bodyPr>
          <a:lstStyle/>
          <a:p>
            <a:pPr indent="-4763" eaLnBrk="1" hangingPunct="1"/>
            <a:r>
              <a:rPr lang="en-US" altLang="en-US" dirty="0" smtClean="0"/>
              <a:t>The initial risk assessment must be completed:</a:t>
            </a:r>
          </a:p>
        </p:txBody>
      </p:sp>
      <p:sp>
        <p:nvSpPr>
          <p:cNvPr id="29699" name="Rectangle 3"/>
          <p:cNvSpPr>
            <a:spLocks noChangeArrowheads="1"/>
          </p:cNvSpPr>
          <p:nvPr/>
        </p:nvSpPr>
        <p:spPr bwMode="auto">
          <a:xfrm>
            <a:off x="1066800" y="1524000"/>
            <a:ext cx="3352800" cy="22098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29700" name="Rectangle 4"/>
          <p:cNvSpPr>
            <a:spLocks noChangeArrowheads="1"/>
          </p:cNvSpPr>
          <p:nvPr/>
        </p:nvSpPr>
        <p:spPr bwMode="auto">
          <a:xfrm>
            <a:off x="1066800" y="4038600"/>
            <a:ext cx="3352800" cy="2209800"/>
          </a:xfrm>
          <a:prstGeom prst="rect">
            <a:avLst/>
          </a:prstGeom>
          <a:solidFill>
            <a:schemeClr val="accent3"/>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26629" name="Rectangle 5"/>
          <p:cNvSpPr>
            <a:spLocks noChangeArrowheads="1"/>
          </p:cNvSpPr>
          <p:nvPr/>
        </p:nvSpPr>
        <p:spPr bwMode="auto">
          <a:xfrm>
            <a:off x="4800600" y="4038600"/>
            <a:ext cx="3352800" cy="2209800"/>
          </a:xfrm>
          <a:prstGeom prst="rect">
            <a:avLst/>
          </a:prstGeom>
          <a:solidFill>
            <a:schemeClr val="accent4"/>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26630" name="Rectangle 6"/>
          <p:cNvSpPr>
            <a:spLocks noChangeArrowheads="1"/>
          </p:cNvSpPr>
          <p:nvPr/>
        </p:nvSpPr>
        <p:spPr bwMode="auto">
          <a:xfrm>
            <a:off x="4800600" y="1524000"/>
            <a:ext cx="3352800" cy="2209800"/>
          </a:xfrm>
          <a:prstGeom prst="rect">
            <a:avLst/>
          </a:prstGeom>
          <a:solidFill>
            <a:schemeClr val="accent2"/>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38919" name="Text Box 7"/>
          <p:cNvSpPr txBox="1">
            <a:spLocks noChangeArrowheads="1"/>
          </p:cNvSpPr>
          <p:nvPr/>
        </p:nvSpPr>
        <p:spPr bwMode="auto">
          <a:xfrm>
            <a:off x="1219200" y="1752600"/>
            <a:ext cx="2743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A</a:t>
            </a:r>
            <a:r>
              <a:rPr lang="en-US" altLang="en-US" sz="1400" dirty="0" smtClean="0">
                <a:solidFill>
                  <a:schemeClr val="bg1"/>
                </a:solidFill>
                <a:latin typeface="Verdana" panose="020B0604030504040204" pitchFamily="34" charset="0"/>
              </a:rPr>
              <a:t>. Within </a:t>
            </a:r>
            <a:r>
              <a:rPr lang="en-US" altLang="en-US" sz="1400" dirty="0">
                <a:solidFill>
                  <a:schemeClr val="bg1"/>
                </a:solidFill>
                <a:latin typeface="Verdana" panose="020B0604030504040204" pitchFamily="34" charset="0"/>
              </a:rPr>
              <a:t>24 hours of first face-to-face contact.</a:t>
            </a:r>
          </a:p>
        </p:txBody>
      </p:sp>
      <p:sp>
        <p:nvSpPr>
          <p:cNvPr id="38920" name="Text Box 8"/>
          <p:cNvSpPr txBox="1">
            <a:spLocks noChangeArrowheads="1"/>
          </p:cNvSpPr>
          <p:nvPr/>
        </p:nvSpPr>
        <p:spPr bwMode="auto">
          <a:xfrm>
            <a:off x="4953000" y="1752600"/>
            <a:ext cx="2895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B</a:t>
            </a:r>
            <a:r>
              <a:rPr lang="en-US" altLang="en-US" sz="1400" dirty="0" smtClean="0">
                <a:solidFill>
                  <a:schemeClr val="bg1"/>
                </a:solidFill>
                <a:latin typeface="Verdana" panose="020B0604030504040204" pitchFamily="34" charset="0"/>
              </a:rPr>
              <a:t>. After </a:t>
            </a:r>
            <a:r>
              <a:rPr lang="en-US" altLang="en-US" sz="1400" dirty="0">
                <a:solidFill>
                  <a:schemeClr val="bg1"/>
                </a:solidFill>
                <a:latin typeface="Verdana" panose="020B0604030504040204" pitchFamily="34" charset="0"/>
              </a:rPr>
              <a:t>deciding to open a case.</a:t>
            </a:r>
          </a:p>
        </p:txBody>
      </p:sp>
      <p:sp>
        <p:nvSpPr>
          <p:cNvPr id="38921" name="Text Box 9"/>
          <p:cNvSpPr txBox="1">
            <a:spLocks noChangeArrowheads="1"/>
          </p:cNvSpPr>
          <p:nvPr/>
        </p:nvSpPr>
        <p:spPr bwMode="auto">
          <a:xfrm>
            <a:off x="1219200" y="4191000"/>
            <a:ext cx="2971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C</a:t>
            </a:r>
            <a:r>
              <a:rPr lang="en-US" altLang="en-US" sz="1400" dirty="0" smtClean="0">
                <a:solidFill>
                  <a:schemeClr val="bg1"/>
                </a:solidFill>
                <a:latin typeface="Verdana" panose="020B0604030504040204" pitchFamily="34" charset="0"/>
              </a:rPr>
              <a:t>. When a worker completes his/her paperwork.</a:t>
            </a:r>
            <a:endParaRPr lang="en-US" altLang="en-US" sz="1400" dirty="0">
              <a:solidFill>
                <a:schemeClr val="bg1"/>
              </a:solidFill>
              <a:latin typeface="Verdana" panose="020B0604030504040204" pitchFamily="34" charset="0"/>
            </a:endParaRPr>
          </a:p>
        </p:txBody>
      </p:sp>
      <p:sp>
        <p:nvSpPr>
          <p:cNvPr id="38922" name="Text Box 10"/>
          <p:cNvSpPr txBox="1">
            <a:spLocks noChangeArrowheads="1"/>
          </p:cNvSpPr>
          <p:nvPr/>
        </p:nvSpPr>
        <p:spPr bwMode="auto">
          <a:xfrm>
            <a:off x="4953000" y="4191000"/>
            <a:ext cx="3048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D</a:t>
            </a:r>
            <a:r>
              <a:rPr lang="en-US" altLang="en-US" sz="1400" dirty="0" smtClean="0">
                <a:solidFill>
                  <a:schemeClr val="bg1"/>
                </a:solidFill>
                <a:latin typeface="Verdana" panose="020B0604030504040204" pitchFamily="34" charset="0"/>
              </a:rPr>
              <a:t>. Within </a:t>
            </a:r>
            <a:r>
              <a:rPr lang="en-US" altLang="en-US" sz="1400" dirty="0">
                <a:solidFill>
                  <a:schemeClr val="bg1"/>
                </a:solidFill>
                <a:latin typeface="Verdana" panose="020B0604030504040204" pitchFamily="34" charset="0"/>
              </a:rPr>
              <a:t>30 days of the first face-to-face </a:t>
            </a:r>
            <a:r>
              <a:rPr lang="en-US" altLang="en-US" sz="1400" dirty="0" smtClean="0">
                <a:solidFill>
                  <a:schemeClr val="bg1"/>
                </a:solidFill>
                <a:latin typeface="Verdana" panose="020B0604030504040204" pitchFamily="34" charset="0"/>
              </a:rPr>
              <a:t>contact at the conclusion of the investigation.</a:t>
            </a:r>
            <a:endParaRPr lang="en-US" altLang="en-US" sz="1400" dirty="0">
              <a:solidFill>
                <a:schemeClr val="bg1"/>
              </a:solidFill>
              <a:latin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2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9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9" grpId="0"/>
      <p:bldP spid="38920" grpId="0"/>
      <p:bldP spid="38921" grpId="0"/>
      <p:bldP spid="389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457200" y="1"/>
            <a:ext cx="8686800" cy="961998"/>
          </a:xfrm>
          <a:ln>
            <a:miter lim="800000"/>
            <a:headEnd/>
            <a:tailEnd/>
          </a:ln>
        </p:spPr>
        <p:txBody>
          <a:bodyPr wrap="square" numCol="1" anchorCtr="0" compatLnSpc="1">
            <a:prstTxWarp prst="textNoShape">
              <a:avLst/>
            </a:prstTxWarp>
          </a:bodyPr>
          <a:lstStyle/>
          <a:p>
            <a:pPr indent="-4763" eaLnBrk="1" hangingPunct="1"/>
            <a:r>
              <a:rPr lang="en-US" altLang="en-US" sz="2200" dirty="0" smtClean="0"/>
              <a:t>If risk is moderate, what is the recommended number of times an FM worker should see the caregiver and child together?</a:t>
            </a:r>
          </a:p>
        </p:txBody>
      </p:sp>
      <p:sp>
        <p:nvSpPr>
          <p:cNvPr id="30723" name="Rectangle 3"/>
          <p:cNvSpPr>
            <a:spLocks noChangeArrowheads="1"/>
          </p:cNvSpPr>
          <p:nvPr/>
        </p:nvSpPr>
        <p:spPr bwMode="auto">
          <a:xfrm>
            <a:off x="1066800" y="1524000"/>
            <a:ext cx="3352800" cy="22098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30724" name="Rectangle 4"/>
          <p:cNvSpPr>
            <a:spLocks noChangeArrowheads="1"/>
          </p:cNvSpPr>
          <p:nvPr/>
        </p:nvSpPr>
        <p:spPr bwMode="auto">
          <a:xfrm>
            <a:off x="1066800" y="4038600"/>
            <a:ext cx="3352800" cy="2209800"/>
          </a:xfrm>
          <a:prstGeom prst="rect">
            <a:avLst/>
          </a:prstGeom>
          <a:solidFill>
            <a:schemeClr val="accent3"/>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27653" name="Rectangle 5"/>
          <p:cNvSpPr>
            <a:spLocks noChangeArrowheads="1"/>
          </p:cNvSpPr>
          <p:nvPr/>
        </p:nvSpPr>
        <p:spPr bwMode="auto">
          <a:xfrm>
            <a:off x="4800600" y="4038600"/>
            <a:ext cx="3352800" cy="2209800"/>
          </a:xfrm>
          <a:prstGeom prst="rect">
            <a:avLst/>
          </a:prstGeom>
          <a:solidFill>
            <a:schemeClr val="accent4"/>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27654" name="Rectangle 6"/>
          <p:cNvSpPr>
            <a:spLocks noChangeArrowheads="1"/>
          </p:cNvSpPr>
          <p:nvPr/>
        </p:nvSpPr>
        <p:spPr bwMode="auto">
          <a:xfrm>
            <a:off x="4800600" y="1524000"/>
            <a:ext cx="3352800" cy="2209800"/>
          </a:xfrm>
          <a:prstGeom prst="rect">
            <a:avLst/>
          </a:prstGeom>
          <a:solidFill>
            <a:schemeClr val="accent2"/>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40967" name="Text Box 7"/>
          <p:cNvSpPr txBox="1">
            <a:spLocks noChangeArrowheads="1"/>
          </p:cNvSpPr>
          <p:nvPr/>
        </p:nvSpPr>
        <p:spPr bwMode="auto">
          <a:xfrm>
            <a:off x="1219200" y="1752600"/>
            <a:ext cx="2971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A</a:t>
            </a:r>
            <a:r>
              <a:rPr lang="en-US" altLang="en-US" sz="1400" dirty="0" smtClean="0">
                <a:solidFill>
                  <a:schemeClr val="bg1"/>
                </a:solidFill>
                <a:latin typeface="Verdana" panose="020B0604030504040204" pitchFamily="34" charset="0"/>
              </a:rPr>
              <a:t>. Never </a:t>
            </a:r>
            <a:r>
              <a:rPr lang="en-US" altLang="en-US" sz="1400" dirty="0">
                <a:solidFill>
                  <a:schemeClr val="bg1"/>
                </a:solidFill>
                <a:latin typeface="Verdana" panose="020B0604030504040204" pitchFamily="34" charset="0"/>
              </a:rPr>
              <a:t>see the </a:t>
            </a:r>
            <a:r>
              <a:rPr lang="en-US" altLang="en-US" sz="1400" dirty="0" smtClean="0">
                <a:solidFill>
                  <a:schemeClr val="bg1"/>
                </a:solidFill>
                <a:latin typeface="Verdana" panose="020B0604030504040204" pitchFamily="34" charset="0"/>
              </a:rPr>
              <a:t>caregiver and child </a:t>
            </a:r>
            <a:r>
              <a:rPr lang="en-US" altLang="en-US" sz="1400" dirty="0">
                <a:solidFill>
                  <a:schemeClr val="bg1"/>
                </a:solidFill>
                <a:latin typeface="Verdana" panose="020B0604030504040204" pitchFamily="34" charset="0"/>
              </a:rPr>
              <a:t>together. </a:t>
            </a:r>
            <a:r>
              <a:rPr lang="en-US" altLang="en-US" sz="1400" dirty="0" smtClean="0">
                <a:solidFill>
                  <a:schemeClr val="bg1"/>
                </a:solidFill>
                <a:latin typeface="Verdana" panose="020B0604030504040204" pitchFamily="34" charset="0"/>
              </a:rPr>
              <a:t>Child </a:t>
            </a:r>
            <a:r>
              <a:rPr lang="en-US" altLang="en-US" sz="1400" dirty="0">
                <a:solidFill>
                  <a:schemeClr val="bg1"/>
                </a:solidFill>
                <a:latin typeface="Verdana" panose="020B0604030504040204" pitchFamily="34" charset="0"/>
              </a:rPr>
              <a:t>may not disclose if the </a:t>
            </a:r>
            <a:r>
              <a:rPr lang="en-US" altLang="en-US" sz="1400" dirty="0" smtClean="0">
                <a:solidFill>
                  <a:schemeClr val="bg1"/>
                </a:solidFill>
                <a:latin typeface="Verdana" panose="020B0604030504040204" pitchFamily="34" charset="0"/>
              </a:rPr>
              <a:t>caregiver is </a:t>
            </a:r>
            <a:r>
              <a:rPr lang="en-US" altLang="en-US" sz="1400" dirty="0">
                <a:solidFill>
                  <a:schemeClr val="bg1"/>
                </a:solidFill>
                <a:latin typeface="Verdana" panose="020B0604030504040204" pitchFamily="34" charset="0"/>
              </a:rPr>
              <a:t>present.</a:t>
            </a:r>
          </a:p>
        </p:txBody>
      </p:sp>
      <p:sp>
        <p:nvSpPr>
          <p:cNvPr id="40968" name="Text Box 8"/>
          <p:cNvSpPr txBox="1">
            <a:spLocks noChangeArrowheads="1"/>
          </p:cNvSpPr>
          <p:nvPr/>
        </p:nvSpPr>
        <p:spPr bwMode="auto">
          <a:xfrm>
            <a:off x="4953000" y="1752600"/>
            <a:ext cx="2895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B</a:t>
            </a:r>
            <a:r>
              <a:rPr lang="en-US" altLang="en-US" sz="1400" dirty="0" smtClean="0">
                <a:solidFill>
                  <a:schemeClr val="bg1"/>
                </a:solidFill>
                <a:latin typeface="Verdana" panose="020B0604030504040204" pitchFamily="34" charset="0"/>
              </a:rPr>
              <a:t>. Once </a:t>
            </a:r>
            <a:r>
              <a:rPr lang="en-US" altLang="en-US" sz="1400" dirty="0">
                <a:solidFill>
                  <a:schemeClr val="bg1"/>
                </a:solidFill>
                <a:latin typeface="Verdana" panose="020B0604030504040204" pitchFamily="34" charset="0"/>
              </a:rPr>
              <a:t>per month.</a:t>
            </a:r>
          </a:p>
        </p:txBody>
      </p:sp>
      <p:sp>
        <p:nvSpPr>
          <p:cNvPr id="40969" name="Text Box 9"/>
          <p:cNvSpPr txBox="1">
            <a:spLocks noChangeArrowheads="1"/>
          </p:cNvSpPr>
          <p:nvPr/>
        </p:nvSpPr>
        <p:spPr bwMode="auto">
          <a:xfrm>
            <a:off x="1219200" y="4191000"/>
            <a:ext cx="2971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C</a:t>
            </a:r>
            <a:r>
              <a:rPr lang="en-US" altLang="en-US" sz="1400" dirty="0" smtClean="0">
                <a:solidFill>
                  <a:schemeClr val="bg1"/>
                </a:solidFill>
                <a:latin typeface="Verdana" panose="020B0604030504040204" pitchFamily="34" charset="0"/>
              </a:rPr>
              <a:t>. Twice </a:t>
            </a:r>
            <a:r>
              <a:rPr lang="en-US" altLang="en-US" sz="1400" dirty="0">
                <a:solidFill>
                  <a:schemeClr val="bg1"/>
                </a:solidFill>
                <a:latin typeface="Verdana" panose="020B0604030504040204" pitchFamily="34" charset="0"/>
              </a:rPr>
              <a:t>per month.</a:t>
            </a:r>
          </a:p>
        </p:txBody>
      </p:sp>
      <p:sp>
        <p:nvSpPr>
          <p:cNvPr id="40970" name="Text Box 10"/>
          <p:cNvSpPr txBox="1">
            <a:spLocks noChangeArrowheads="1"/>
          </p:cNvSpPr>
          <p:nvPr/>
        </p:nvSpPr>
        <p:spPr bwMode="auto">
          <a:xfrm>
            <a:off x="4953000" y="4191000"/>
            <a:ext cx="304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D</a:t>
            </a:r>
            <a:r>
              <a:rPr lang="en-US" altLang="en-US" sz="1400" dirty="0" smtClean="0">
                <a:solidFill>
                  <a:schemeClr val="bg1"/>
                </a:solidFill>
                <a:latin typeface="Verdana" panose="020B0604030504040204" pitchFamily="34" charset="0"/>
              </a:rPr>
              <a:t>. It </a:t>
            </a:r>
            <a:r>
              <a:rPr lang="en-US" altLang="en-US" sz="1400" dirty="0">
                <a:solidFill>
                  <a:schemeClr val="bg1"/>
                </a:solidFill>
                <a:latin typeface="Verdana" panose="020B0604030504040204" pitchFamily="34" charset="0"/>
              </a:rPr>
              <a:t>depends on how many times the family calls in crisis.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6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7" grpId="0"/>
      <p:bldP spid="40968" grpId="0"/>
      <p:bldP spid="40969" grpId="0"/>
      <p:bldP spid="4097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ln>
            <a:miter lim="800000"/>
            <a:headEnd/>
            <a:tailEnd/>
          </a:ln>
        </p:spPr>
        <p:txBody>
          <a:bodyPr wrap="square" numCol="1" anchorCtr="0" compatLnSpc="1">
            <a:prstTxWarp prst="textNoShape">
              <a:avLst/>
            </a:prstTxWarp>
          </a:bodyPr>
          <a:lstStyle/>
          <a:p>
            <a:pPr indent="-4763" eaLnBrk="1" hangingPunct="1"/>
            <a:r>
              <a:rPr lang="en-US" altLang="en-US" dirty="0" smtClean="0"/>
              <a:t>You want to open a case, but risk is moderate. You should:</a:t>
            </a:r>
          </a:p>
        </p:txBody>
      </p:sp>
      <p:sp>
        <p:nvSpPr>
          <p:cNvPr id="31747" name="Rectangle 3"/>
          <p:cNvSpPr>
            <a:spLocks noChangeArrowheads="1"/>
          </p:cNvSpPr>
          <p:nvPr/>
        </p:nvSpPr>
        <p:spPr bwMode="auto">
          <a:xfrm>
            <a:off x="1066800" y="1524000"/>
            <a:ext cx="3352800" cy="22098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31748" name="Rectangle 4"/>
          <p:cNvSpPr>
            <a:spLocks noChangeArrowheads="1"/>
          </p:cNvSpPr>
          <p:nvPr/>
        </p:nvSpPr>
        <p:spPr bwMode="auto">
          <a:xfrm>
            <a:off x="1066800" y="4038600"/>
            <a:ext cx="3352800" cy="2209800"/>
          </a:xfrm>
          <a:prstGeom prst="rect">
            <a:avLst/>
          </a:prstGeom>
          <a:solidFill>
            <a:schemeClr val="accent3"/>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28677" name="Rectangle 5"/>
          <p:cNvSpPr>
            <a:spLocks noChangeArrowheads="1"/>
          </p:cNvSpPr>
          <p:nvPr/>
        </p:nvSpPr>
        <p:spPr bwMode="auto">
          <a:xfrm>
            <a:off x="4800600" y="4038600"/>
            <a:ext cx="3352800" cy="2209800"/>
          </a:xfrm>
          <a:prstGeom prst="rect">
            <a:avLst/>
          </a:prstGeom>
          <a:solidFill>
            <a:schemeClr val="accent4"/>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28678" name="Rectangle 6"/>
          <p:cNvSpPr>
            <a:spLocks noChangeArrowheads="1"/>
          </p:cNvSpPr>
          <p:nvPr/>
        </p:nvSpPr>
        <p:spPr bwMode="auto">
          <a:xfrm>
            <a:off x="4800600" y="1524000"/>
            <a:ext cx="3352800" cy="2209800"/>
          </a:xfrm>
          <a:prstGeom prst="rect">
            <a:avLst/>
          </a:prstGeom>
          <a:solidFill>
            <a:schemeClr val="accent2"/>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71687" name="Text Box 7"/>
          <p:cNvSpPr txBox="1">
            <a:spLocks noChangeArrowheads="1"/>
          </p:cNvSpPr>
          <p:nvPr/>
        </p:nvSpPr>
        <p:spPr bwMode="auto">
          <a:xfrm>
            <a:off x="1219200" y="1752600"/>
            <a:ext cx="2743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A</a:t>
            </a:r>
            <a:r>
              <a:rPr lang="en-US" altLang="en-US" sz="1400" dirty="0" smtClean="0">
                <a:solidFill>
                  <a:schemeClr val="bg1"/>
                </a:solidFill>
                <a:latin typeface="Verdana" panose="020B0604030504040204" pitchFamily="34" charset="0"/>
              </a:rPr>
              <a:t>. Pick </a:t>
            </a:r>
            <a:r>
              <a:rPr lang="en-US" altLang="en-US" sz="1400" dirty="0">
                <a:solidFill>
                  <a:schemeClr val="bg1"/>
                </a:solidFill>
                <a:latin typeface="Verdana" panose="020B0604030504040204" pitchFamily="34" charset="0"/>
              </a:rPr>
              <a:t>one or two risk factors and raise their score to make it high risk.</a:t>
            </a:r>
          </a:p>
        </p:txBody>
      </p:sp>
      <p:sp>
        <p:nvSpPr>
          <p:cNvPr id="71688" name="Text Box 8"/>
          <p:cNvSpPr txBox="1">
            <a:spLocks noChangeArrowheads="1"/>
          </p:cNvSpPr>
          <p:nvPr/>
        </p:nvSpPr>
        <p:spPr bwMode="auto">
          <a:xfrm>
            <a:off x="4953000" y="1752600"/>
            <a:ext cx="28956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B</a:t>
            </a:r>
            <a:r>
              <a:rPr lang="en-US" altLang="en-US" sz="1400" dirty="0" smtClean="0">
                <a:solidFill>
                  <a:schemeClr val="bg1"/>
                </a:solidFill>
                <a:latin typeface="Verdana" panose="020B0604030504040204" pitchFamily="34" charset="0"/>
              </a:rPr>
              <a:t>. Apply </a:t>
            </a:r>
            <a:r>
              <a:rPr lang="en-US" altLang="en-US" sz="1400" dirty="0">
                <a:solidFill>
                  <a:schemeClr val="bg1"/>
                </a:solidFill>
                <a:latin typeface="Verdana" panose="020B0604030504040204" pitchFamily="34" charset="0"/>
              </a:rPr>
              <a:t>a discretionary override and make up some reason.</a:t>
            </a:r>
          </a:p>
        </p:txBody>
      </p:sp>
      <p:sp>
        <p:nvSpPr>
          <p:cNvPr id="71689" name="Text Box 9"/>
          <p:cNvSpPr txBox="1">
            <a:spLocks noChangeArrowheads="1"/>
          </p:cNvSpPr>
          <p:nvPr/>
        </p:nvSpPr>
        <p:spPr bwMode="auto">
          <a:xfrm>
            <a:off x="1219200" y="4191000"/>
            <a:ext cx="2971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C</a:t>
            </a:r>
            <a:r>
              <a:rPr lang="en-US" altLang="en-US" sz="1400" dirty="0" smtClean="0">
                <a:solidFill>
                  <a:schemeClr val="bg1"/>
                </a:solidFill>
                <a:latin typeface="Verdana" panose="020B0604030504040204" pitchFamily="34" charset="0"/>
              </a:rPr>
              <a:t>. Discuss </a:t>
            </a:r>
            <a:r>
              <a:rPr lang="en-US" altLang="en-US" sz="1400" dirty="0">
                <a:solidFill>
                  <a:schemeClr val="bg1"/>
                </a:solidFill>
                <a:latin typeface="Verdana" panose="020B0604030504040204" pitchFamily="34" charset="0"/>
              </a:rPr>
              <a:t>with your supervisor</a:t>
            </a:r>
            <a:r>
              <a:rPr lang="en-US" altLang="en-US" sz="1400" dirty="0" smtClean="0">
                <a:solidFill>
                  <a:schemeClr val="bg1"/>
                </a:solidFill>
                <a:latin typeface="Verdana" panose="020B0604030504040204" pitchFamily="34" charset="0"/>
              </a:rPr>
              <a:t>. During </a:t>
            </a:r>
            <a:r>
              <a:rPr lang="en-US" altLang="en-US" sz="1400" dirty="0">
                <a:solidFill>
                  <a:schemeClr val="bg1"/>
                </a:solidFill>
                <a:latin typeface="Verdana" panose="020B0604030504040204" pitchFamily="34" charset="0"/>
              </a:rPr>
              <a:t>consultation you may discover a good override reason.</a:t>
            </a:r>
          </a:p>
        </p:txBody>
      </p:sp>
      <p:sp>
        <p:nvSpPr>
          <p:cNvPr id="71690" name="Text Box 10"/>
          <p:cNvSpPr txBox="1">
            <a:spLocks noChangeArrowheads="1"/>
          </p:cNvSpPr>
          <p:nvPr/>
        </p:nvSpPr>
        <p:spPr bwMode="auto">
          <a:xfrm>
            <a:off x="4953000" y="4191000"/>
            <a:ext cx="304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D</a:t>
            </a:r>
            <a:r>
              <a:rPr lang="en-US" altLang="en-US" sz="1400" dirty="0" smtClean="0">
                <a:solidFill>
                  <a:schemeClr val="bg1"/>
                </a:solidFill>
                <a:latin typeface="Verdana" panose="020B0604030504040204" pitchFamily="34" charset="0"/>
              </a:rPr>
              <a:t>. Close </a:t>
            </a:r>
            <a:r>
              <a:rPr lang="en-US" altLang="en-US" sz="1400" dirty="0">
                <a:solidFill>
                  <a:schemeClr val="bg1"/>
                </a:solidFill>
                <a:latin typeface="Verdana" panose="020B0604030504040204" pitchFamily="34" charset="0"/>
              </a:rPr>
              <a:t>the case. Immediately disregard your instincts.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68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68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6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7" grpId="0"/>
      <p:bldP spid="71688" grpId="0"/>
      <p:bldP spid="71689" grpId="0"/>
      <p:bldP spid="7169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ln>
            <a:miter lim="800000"/>
            <a:headEnd/>
            <a:tailEnd/>
          </a:ln>
        </p:spPr>
        <p:txBody>
          <a:bodyPr wrap="square" numCol="1" anchorCtr="0" compatLnSpc="1">
            <a:prstTxWarp prst="textNoShape">
              <a:avLst/>
            </a:prstTxWarp>
          </a:bodyPr>
          <a:lstStyle/>
          <a:p>
            <a:pPr indent="-4763" eaLnBrk="1" hangingPunct="1"/>
            <a:r>
              <a:rPr lang="en-US" altLang="en-US" dirty="0" smtClean="0"/>
              <a:t>FSNA is required on which cases?</a:t>
            </a:r>
          </a:p>
        </p:txBody>
      </p:sp>
      <p:sp>
        <p:nvSpPr>
          <p:cNvPr id="32771" name="Rectangle 3"/>
          <p:cNvSpPr>
            <a:spLocks noChangeArrowheads="1"/>
          </p:cNvSpPr>
          <p:nvPr/>
        </p:nvSpPr>
        <p:spPr bwMode="auto">
          <a:xfrm>
            <a:off x="1066800" y="1524000"/>
            <a:ext cx="3352800" cy="22098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32772" name="Rectangle 4"/>
          <p:cNvSpPr>
            <a:spLocks noChangeArrowheads="1"/>
          </p:cNvSpPr>
          <p:nvPr/>
        </p:nvSpPr>
        <p:spPr bwMode="auto">
          <a:xfrm>
            <a:off x="1066800" y="4038600"/>
            <a:ext cx="3352800" cy="2209800"/>
          </a:xfrm>
          <a:prstGeom prst="rect">
            <a:avLst/>
          </a:prstGeom>
          <a:solidFill>
            <a:schemeClr val="accent3"/>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29701" name="Rectangle 5"/>
          <p:cNvSpPr>
            <a:spLocks noChangeArrowheads="1"/>
          </p:cNvSpPr>
          <p:nvPr/>
        </p:nvSpPr>
        <p:spPr bwMode="auto">
          <a:xfrm>
            <a:off x="4800600" y="4038600"/>
            <a:ext cx="3352800" cy="2209800"/>
          </a:xfrm>
          <a:prstGeom prst="rect">
            <a:avLst/>
          </a:prstGeom>
          <a:solidFill>
            <a:schemeClr val="accent4"/>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29702" name="Rectangle 6"/>
          <p:cNvSpPr>
            <a:spLocks noChangeArrowheads="1"/>
          </p:cNvSpPr>
          <p:nvPr/>
        </p:nvSpPr>
        <p:spPr bwMode="auto">
          <a:xfrm>
            <a:off x="4800600" y="1524000"/>
            <a:ext cx="3352800" cy="2209800"/>
          </a:xfrm>
          <a:prstGeom prst="rect">
            <a:avLst/>
          </a:prstGeom>
          <a:solidFill>
            <a:schemeClr val="accent2"/>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43015" name="Text Box 7"/>
          <p:cNvSpPr txBox="1">
            <a:spLocks noChangeArrowheads="1"/>
          </p:cNvSpPr>
          <p:nvPr/>
        </p:nvSpPr>
        <p:spPr bwMode="auto">
          <a:xfrm>
            <a:off x="1219200" y="1752600"/>
            <a:ext cx="2743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A</a:t>
            </a:r>
            <a:r>
              <a:rPr lang="en-US" altLang="en-US" sz="1400" dirty="0" smtClean="0">
                <a:solidFill>
                  <a:schemeClr val="bg1"/>
                </a:solidFill>
                <a:latin typeface="Verdana" panose="020B0604030504040204" pitchFamily="34" charset="0"/>
              </a:rPr>
              <a:t>. FM</a:t>
            </a:r>
            <a:r>
              <a:rPr lang="en-US" altLang="en-US" sz="1400" dirty="0">
                <a:solidFill>
                  <a:schemeClr val="bg1"/>
                </a:solidFill>
                <a:latin typeface="Verdana" panose="020B0604030504040204" pitchFamily="34" charset="0"/>
              </a:rPr>
              <a:t>.</a:t>
            </a:r>
          </a:p>
        </p:txBody>
      </p:sp>
      <p:sp>
        <p:nvSpPr>
          <p:cNvPr id="43016" name="Text Box 8"/>
          <p:cNvSpPr txBox="1">
            <a:spLocks noChangeArrowheads="1"/>
          </p:cNvSpPr>
          <p:nvPr/>
        </p:nvSpPr>
        <p:spPr bwMode="auto">
          <a:xfrm>
            <a:off x="4953000" y="1752600"/>
            <a:ext cx="2895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B</a:t>
            </a:r>
            <a:r>
              <a:rPr lang="en-US" altLang="en-US" sz="1400" dirty="0" smtClean="0">
                <a:solidFill>
                  <a:schemeClr val="bg1"/>
                </a:solidFill>
                <a:latin typeface="Verdana" panose="020B0604030504040204" pitchFamily="34" charset="0"/>
              </a:rPr>
              <a:t>. FM </a:t>
            </a:r>
            <a:r>
              <a:rPr lang="en-US" altLang="en-US" sz="1400" dirty="0">
                <a:solidFill>
                  <a:schemeClr val="bg1"/>
                </a:solidFill>
                <a:latin typeface="Verdana" panose="020B0604030504040204" pitchFamily="34" charset="0"/>
              </a:rPr>
              <a:t>and FR if goal is return home.</a:t>
            </a:r>
          </a:p>
        </p:txBody>
      </p:sp>
      <p:sp>
        <p:nvSpPr>
          <p:cNvPr id="43017" name="Text Box 9"/>
          <p:cNvSpPr txBox="1">
            <a:spLocks noChangeArrowheads="1"/>
          </p:cNvSpPr>
          <p:nvPr/>
        </p:nvSpPr>
        <p:spPr bwMode="auto">
          <a:xfrm>
            <a:off x="1219200" y="4191000"/>
            <a:ext cx="2971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C</a:t>
            </a:r>
            <a:r>
              <a:rPr lang="en-US" altLang="en-US" sz="1400" dirty="0" smtClean="0">
                <a:solidFill>
                  <a:schemeClr val="bg1"/>
                </a:solidFill>
                <a:latin typeface="Verdana" panose="020B0604030504040204" pitchFamily="34" charset="0"/>
              </a:rPr>
              <a:t>. FM</a:t>
            </a:r>
            <a:r>
              <a:rPr lang="en-US" altLang="en-US" sz="1400" dirty="0">
                <a:solidFill>
                  <a:schemeClr val="bg1"/>
                </a:solidFill>
                <a:latin typeface="Verdana" panose="020B0604030504040204" pitchFamily="34" charset="0"/>
              </a:rPr>
              <a:t>, FR, and PP.</a:t>
            </a:r>
          </a:p>
        </p:txBody>
      </p:sp>
      <p:sp>
        <p:nvSpPr>
          <p:cNvPr id="43018" name="Text Box 10"/>
          <p:cNvSpPr txBox="1">
            <a:spLocks noChangeArrowheads="1"/>
          </p:cNvSpPr>
          <p:nvPr/>
        </p:nvSpPr>
        <p:spPr bwMode="auto">
          <a:xfrm>
            <a:off x="4953000" y="4191000"/>
            <a:ext cx="3048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D</a:t>
            </a:r>
            <a:r>
              <a:rPr lang="en-US" altLang="en-US" sz="1400" dirty="0" smtClean="0">
                <a:solidFill>
                  <a:schemeClr val="bg1"/>
                </a:solidFill>
                <a:latin typeface="Verdana" panose="020B0604030504040204" pitchFamily="34" charset="0"/>
              </a:rPr>
              <a:t>. None </a:t>
            </a:r>
            <a:r>
              <a:rPr lang="en-US" altLang="en-US" sz="1400" dirty="0">
                <a:solidFill>
                  <a:schemeClr val="bg1"/>
                </a:solidFill>
                <a:latin typeface="Verdana" panose="020B0604030504040204" pitchFamily="34" charset="0"/>
              </a:rPr>
              <a:t>of the above</a:t>
            </a:r>
            <a:r>
              <a:rPr lang="en-US" altLang="en-US" sz="1400" dirty="0" smtClean="0">
                <a:solidFill>
                  <a:schemeClr val="bg1"/>
                </a:solidFill>
                <a:latin typeface="Verdana" panose="020B0604030504040204" pitchFamily="34" charset="0"/>
              </a:rPr>
              <a:t>. It is </a:t>
            </a:r>
            <a:r>
              <a:rPr lang="en-US" altLang="en-US" sz="1400" dirty="0">
                <a:solidFill>
                  <a:schemeClr val="bg1"/>
                </a:solidFill>
                <a:latin typeface="Verdana" panose="020B0604030504040204" pitchFamily="34" charset="0"/>
              </a:rPr>
              <a:t>better to just send all parents to parenting classes. </a:t>
            </a:r>
          </a:p>
        </p:txBody>
      </p:sp>
      <p:sp>
        <p:nvSpPr>
          <p:cNvPr id="11" name="TextBox 10"/>
          <p:cNvSpPr txBox="1"/>
          <p:nvPr/>
        </p:nvSpPr>
        <p:spPr>
          <a:xfrm>
            <a:off x="6400800" y="6400800"/>
            <a:ext cx="1143000" cy="444500"/>
          </a:xfrm>
          <a:prstGeom prst="rect">
            <a:avLst/>
          </a:prstGeom>
        </p:spPr>
        <p:txBody>
          <a:bodyPr vert="horz" wrap="square" lIns="91440" tIns="45720" rIns="91440" bIns="45720" rtlCol="0" anchor="ctr">
            <a:normAutofit fontScale="55000" lnSpcReduction="20000"/>
          </a:bodyPr>
          <a:lstStyle/>
          <a:p>
            <a:pPr marL="0" marR="0" indent="0" algn="l" defTabSz="457200" rtl="0" eaLnBrk="1" fontAlgn="auto" latinLnBrk="0" hangingPunct="1">
              <a:lnSpc>
                <a:spcPct val="100000"/>
              </a:lnSpc>
              <a:spcBef>
                <a:spcPct val="0"/>
              </a:spcBef>
              <a:spcAft>
                <a:spcPts val="0"/>
              </a:spcAft>
              <a:buClrTx/>
              <a:buSzTx/>
              <a:buFontTx/>
              <a:buNone/>
              <a:tabLst/>
            </a:pPr>
            <a:r>
              <a:rPr lang="en-AU" sz="2800" dirty="0" smtClean="0">
                <a:latin typeface="Verdana"/>
                <a:ea typeface="+mj-ea"/>
                <a:cs typeface="Verdana"/>
                <a:sym typeface="Wingdings" panose="05000000000000000000" pitchFamily="2" charset="2"/>
                <a:hlinkClick r:id="rId3" action="ppaction://hlinksldjump"/>
              </a:rPr>
              <a:t>Return </a:t>
            </a:r>
            <a:r>
              <a:rPr kumimoji="0" lang="en-AU" sz="2800" b="0" i="0" u="none" strike="noStrike" kern="1200" cap="none" spc="0" normalizeH="0" baseline="0" noProof="0" dirty="0" smtClean="0">
                <a:ln>
                  <a:noFill/>
                </a:ln>
                <a:effectLst/>
                <a:uLnTx/>
                <a:uFillTx/>
                <a:latin typeface="Verdana"/>
                <a:ea typeface="+mj-ea"/>
                <a:cs typeface="Verdana"/>
                <a:sym typeface="Wingdings" panose="05000000000000000000" pitchFamily="2" charset="2"/>
                <a:hlinkClick r:id="rId3" action="ppaction://hlinksldjump"/>
              </a:rPr>
              <a:t></a:t>
            </a:r>
            <a:endParaRPr kumimoji="0" lang="en-AU" sz="2800" b="0" i="0" u="none" strike="noStrike" kern="1200" cap="none" spc="0" normalizeH="0" baseline="0" noProof="0" dirty="0" smtClean="0">
              <a:ln>
                <a:noFill/>
              </a:ln>
              <a:effectLst/>
              <a:uLnTx/>
              <a:uFillTx/>
              <a:latin typeface="Verdana"/>
              <a:ea typeface="+mj-ea"/>
              <a:cs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0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5" grpId="0"/>
      <p:bldP spid="43016" grpId="0"/>
      <p:bldP spid="43017" grpId="0"/>
      <p:bldP spid="430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ln>
            <a:miter lim="800000"/>
            <a:headEnd/>
            <a:tailEnd/>
          </a:ln>
        </p:spPr>
        <p:txBody>
          <a:bodyPr wrap="square" numCol="1" anchorCtr="0" compatLnSpc="1">
            <a:prstTxWarp prst="textNoShape">
              <a:avLst/>
            </a:prstTxWarp>
          </a:bodyPr>
          <a:lstStyle/>
          <a:p>
            <a:pPr indent="-4763" eaLnBrk="1" hangingPunct="1"/>
            <a:r>
              <a:rPr lang="en-US" altLang="en-US" dirty="0" smtClean="0"/>
              <a:t>The case plan should address:</a:t>
            </a:r>
          </a:p>
        </p:txBody>
      </p:sp>
      <p:sp>
        <p:nvSpPr>
          <p:cNvPr id="33795" name="Rectangle 3"/>
          <p:cNvSpPr>
            <a:spLocks noChangeArrowheads="1"/>
          </p:cNvSpPr>
          <p:nvPr/>
        </p:nvSpPr>
        <p:spPr bwMode="auto">
          <a:xfrm>
            <a:off x="1066800" y="1524000"/>
            <a:ext cx="3352800" cy="22098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33796" name="Rectangle 4"/>
          <p:cNvSpPr>
            <a:spLocks noChangeArrowheads="1"/>
          </p:cNvSpPr>
          <p:nvPr/>
        </p:nvSpPr>
        <p:spPr bwMode="auto">
          <a:xfrm>
            <a:off x="1066800" y="4038600"/>
            <a:ext cx="3352800" cy="2209800"/>
          </a:xfrm>
          <a:prstGeom prst="rect">
            <a:avLst/>
          </a:prstGeom>
          <a:solidFill>
            <a:schemeClr val="accent3"/>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30725" name="Rectangle 5"/>
          <p:cNvSpPr>
            <a:spLocks noChangeArrowheads="1"/>
          </p:cNvSpPr>
          <p:nvPr/>
        </p:nvSpPr>
        <p:spPr bwMode="auto">
          <a:xfrm>
            <a:off x="4800600" y="4038600"/>
            <a:ext cx="3352800" cy="2209800"/>
          </a:xfrm>
          <a:prstGeom prst="rect">
            <a:avLst/>
          </a:prstGeom>
          <a:solidFill>
            <a:schemeClr val="accent4"/>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30726" name="Rectangle 6"/>
          <p:cNvSpPr>
            <a:spLocks noChangeArrowheads="1"/>
          </p:cNvSpPr>
          <p:nvPr/>
        </p:nvSpPr>
        <p:spPr bwMode="auto">
          <a:xfrm>
            <a:off x="4800600" y="1524000"/>
            <a:ext cx="3352800" cy="2209800"/>
          </a:xfrm>
          <a:prstGeom prst="rect">
            <a:avLst/>
          </a:prstGeom>
          <a:solidFill>
            <a:schemeClr val="accent2"/>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47111" name="Text Box 7"/>
          <p:cNvSpPr txBox="1">
            <a:spLocks noChangeArrowheads="1"/>
          </p:cNvSpPr>
          <p:nvPr/>
        </p:nvSpPr>
        <p:spPr bwMode="auto">
          <a:xfrm>
            <a:off x="1219200" y="1752600"/>
            <a:ext cx="2743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A</a:t>
            </a:r>
            <a:r>
              <a:rPr lang="en-US" altLang="en-US" sz="1400" dirty="0" smtClean="0">
                <a:solidFill>
                  <a:schemeClr val="bg1"/>
                </a:solidFill>
                <a:latin typeface="Verdana" panose="020B0604030504040204" pitchFamily="34" charset="0"/>
              </a:rPr>
              <a:t>. All caregiver domains that are D items </a:t>
            </a:r>
            <a:r>
              <a:rPr lang="en-US" altLang="en-US" sz="1400" dirty="0">
                <a:solidFill>
                  <a:schemeClr val="bg1"/>
                </a:solidFill>
                <a:latin typeface="Verdana" panose="020B0604030504040204" pitchFamily="34" charset="0"/>
              </a:rPr>
              <a:t>and all child needs.</a:t>
            </a:r>
          </a:p>
        </p:txBody>
      </p:sp>
      <p:sp>
        <p:nvSpPr>
          <p:cNvPr id="47112" name="Text Box 8"/>
          <p:cNvSpPr txBox="1">
            <a:spLocks noChangeArrowheads="1"/>
          </p:cNvSpPr>
          <p:nvPr/>
        </p:nvSpPr>
        <p:spPr bwMode="auto">
          <a:xfrm>
            <a:off x="4953000" y="1752600"/>
            <a:ext cx="2895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B</a:t>
            </a:r>
            <a:r>
              <a:rPr lang="en-US" altLang="en-US" sz="1400" dirty="0" smtClean="0">
                <a:solidFill>
                  <a:schemeClr val="bg1"/>
                </a:solidFill>
                <a:latin typeface="Verdana" panose="020B0604030504040204" pitchFamily="34" charset="0"/>
              </a:rPr>
              <a:t>. All </a:t>
            </a:r>
            <a:r>
              <a:rPr lang="en-US" altLang="en-US" sz="1400" dirty="0">
                <a:solidFill>
                  <a:schemeClr val="bg1"/>
                </a:solidFill>
                <a:latin typeface="Verdana" panose="020B0604030504040204" pitchFamily="34" charset="0"/>
              </a:rPr>
              <a:t>family needs.</a:t>
            </a:r>
          </a:p>
        </p:txBody>
      </p:sp>
      <p:sp>
        <p:nvSpPr>
          <p:cNvPr id="47113" name="Text Box 9"/>
          <p:cNvSpPr txBox="1">
            <a:spLocks noChangeArrowheads="1"/>
          </p:cNvSpPr>
          <p:nvPr/>
        </p:nvSpPr>
        <p:spPr bwMode="auto">
          <a:xfrm>
            <a:off x="1219200" y="4191000"/>
            <a:ext cx="29718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C</a:t>
            </a:r>
            <a:r>
              <a:rPr lang="en-US" altLang="en-US" sz="1400" dirty="0" smtClean="0">
                <a:solidFill>
                  <a:schemeClr val="bg1"/>
                </a:solidFill>
                <a:latin typeface="Verdana" panose="020B0604030504040204" pitchFamily="34" charset="0"/>
              </a:rPr>
              <a:t>. Parenting </a:t>
            </a:r>
            <a:r>
              <a:rPr lang="en-US" altLang="en-US" sz="1400" dirty="0">
                <a:solidFill>
                  <a:schemeClr val="bg1"/>
                </a:solidFill>
                <a:latin typeface="Verdana" panose="020B0604030504040204" pitchFamily="34" charset="0"/>
              </a:rPr>
              <a:t>skills and anger management, regardless of need.</a:t>
            </a:r>
          </a:p>
        </p:txBody>
      </p:sp>
      <p:sp>
        <p:nvSpPr>
          <p:cNvPr id="47114" name="Text Box 10"/>
          <p:cNvSpPr txBox="1">
            <a:spLocks noChangeArrowheads="1"/>
          </p:cNvSpPr>
          <p:nvPr/>
        </p:nvSpPr>
        <p:spPr bwMode="auto">
          <a:xfrm>
            <a:off x="4953000" y="4191000"/>
            <a:ext cx="304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D</a:t>
            </a:r>
            <a:r>
              <a:rPr lang="en-US" altLang="en-US" sz="1400" dirty="0" smtClean="0">
                <a:solidFill>
                  <a:schemeClr val="bg1"/>
                </a:solidFill>
                <a:latin typeface="Verdana" panose="020B0604030504040204" pitchFamily="34" charset="0"/>
              </a:rPr>
              <a:t>. Whatever </a:t>
            </a:r>
            <a:r>
              <a:rPr lang="en-US" altLang="en-US" sz="1400" dirty="0">
                <a:solidFill>
                  <a:schemeClr val="bg1"/>
                </a:solidFill>
                <a:latin typeface="Verdana" panose="020B0604030504040204" pitchFamily="34" charset="0"/>
              </a:rPr>
              <a:t>issue has services available in the community.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1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1" grpId="0"/>
      <p:bldP spid="47112" grpId="0"/>
      <p:bldP spid="47113" grpId="0"/>
      <p:bldP spid="471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76200" y="1"/>
            <a:ext cx="9067800" cy="961998"/>
          </a:xfrm>
          <a:ln>
            <a:miter lim="800000"/>
            <a:headEnd/>
            <a:tailEnd/>
          </a:ln>
        </p:spPr>
        <p:txBody>
          <a:bodyPr wrap="square" numCol="1" anchorCtr="0" compatLnSpc="1">
            <a:prstTxWarp prst="textNoShape">
              <a:avLst/>
            </a:prstTxWarp>
          </a:bodyPr>
          <a:lstStyle/>
          <a:p>
            <a:pPr indent="-4763" eaLnBrk="1" hangingPunct="1"/>
            <a:r>
              <a:rPr lang="en-US" altLang="en-US" dirty="0" smtClean="0"/>
              <a:t>A child has a need in the area of education. Which of the following is an applicable CWS/CMS service objective? </a:t>
            </a:r>
          </a:p>
        </p:txBody>
      </p:sp>
      <p:sp>
        <p:nvSpPr>
          <p:cNvPr id="34819" name="Rectangle 3"/>
          <p:cNvSpPr>
            <a:spLocks noChangeArrowheads="1"/>
          </p:cNvSpPr>
          <p:nvPr/>
        </p:nvSpPr>
        <p:spPr bwMode="auto">
          <a:xfrm>
            <a:off x="1066800" y="1524000"/>
            <a:ext cx="3352800" cy="22098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34820" name="Rectangle 4"/>
          <p:cNvSpPr>
            <a:spLocks noChangeArrowheads="1"/>
          </p:cNvSpPr>
          <p:nvPr/>
        </p:nvSpPr>
        <p:spPr bwMode="auto">
          <a:xfrm>
            <a:off x="1066800" y="4038600"/>
            <a:ext cx="3352800" cy="2209800"/>
          </a:xfrm>
          <a:prstGeom prst="rect">
            <a:avLst/>
          </a:prstGeom>
          <a:solidFill>
            <a:schemeClr val="accent3"/>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31749" name="Rectangle 5"/>
          <p:cNvSpPr>
            <a:spLocks noChangeArrowheads="1"/>
          </p:cNvSpPr>
          <p:nvPr/>
        </p:nvSpPr>
        <p:spPr bwMode="auto">
          <a:xfrm>
            <a:off x="4800600" y="4038600"/>
            <a:ext cx="3352800" cy="2209800"/>
          </a:xfrm>
          <a:prstGeom prst="rect">
            <a:avLst/>
          </a:prstGeom>
          <a:solidFill>
            <a:schemeClr val="accent4"/>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31750" name="Rectangle 6"/>
          <p:cNvSpPr>
            <a:spLocks noChangeArrowheads="1"/>
          </p:cNvSpPr>
          <p:nvPr/>
        </p:nvSpPr>
        <p:spPr bwMode="auto">
          <a:xfrm>
            <a:off x="4800600" y="1524000"/>
            <a:ext cx="3352800" cy="2209800"/>
          </a:xfrm>
          <a:prstGeom prst="rect">
            <a:avLst/>
          </a:prstGeom>
          <a:solidFill>
            <a:schemeClr val="accent2"/>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73735" name="Text Box 7"/>
          <p:cNvSpPr txBox="1">
            <a:spLocks noChangeArrowheads="1"/>
          </p:cNvSpPr>
          <p:nvPr/>
        </p:nvSpPr>
        <p:spPr bwMode="auto">
          <a:xfrm>
            <a:off x="1219200" y="1752600"/>
            <a:ext cx="2743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A</a:t>
            </a:r>
            <a:r>
              <a:rPr lang="en-US" altLang="en-US" sz="1400" dirty="0" smtClean="0">
                <a:solidFill>
                  <a:schemeClr val="bg1"/>
                </a:solidFill>
                <a:latin typeface="Verdana" panose="020B0604030504040204" pitchFamily="34" charset="0"/>
              </a:rPr>
              <a:t>. Ensure </a:t>
            </a:r>
            <a:r>
              <a:rPr lang="en-US" altLang="en-US" sz="1400" dirty="0">
                <a:solidFill>
                  <a:schemeClr val="bg1"/>
                </a:solidFill>
                <a:latin typeface="Verdana" panose="020B0604030504040204" pitchFamily="34" charset="0"/>
              </a:rPr>
              <a:t>school attendance.</a:t>
            </a:r>
          </a:p>
        </p:txBody>
      </p:sp>
      <p:sp>
        <p:nvSpPr>
          <p:cNvPr id="73736" name="Text Box 8"/>
          <p:cNvSpPr txBox="1">
            <a:spLocks noChangeArrowheads="1"/>
          </p:cNvSpPr>
          <p:nvPr/>
        </p:nvSpPr>
        <p:spPr bwMode="auto">
          <a:xfrm>
            <a:off x="4953000" y="1752600"/>
            <a:ext cx="2895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B</a:t>
            </a:r>
            <a:r>
              <a:rPr lang="en-US" altLang="en-US" sz="1400" dirty="0" smtClean="0">
                <a:solidFill>
                  <a:schemeClr val="bg1"/>
                </a:solidFill>
                <a:latin typeface="Verdana" panose="020B0604030504040204" pitchFamily="34" charset="0"/>
              </a:rPr>
              <a:t>. Do </a:t>
            </a:r>
            <a:r>
              <a:rPr lang="en-US" altLang="en-US" sz="1400" dirty="0">
                <a:solidFill>
                  <a:schemeClr val="bg1"/>
                </a:solidFill>
                <a:latin typeface="Verdana" panose="020B0604030504040204" pitchFamily="34" charset="0"/>
              </a:rPr>
              <a:t>not neglect your child’s needs.</a:t>
            </a:r>
          </a:p>
        </p:txBody>
      </p:sp>
      <p:sp>
        <p:nvSpPr>
          <p:cNvPr id="73737" name="Text Box 9"/>
          <p:cNvSpPr txBox="1">
            <a:spLocks noChangeArrowheads="1"/>
          </p:cNvSpPr>
          <p:nvPr/>
        </p:nvSpPr>
        <p:spPr bwMode="auto">
          <a:xfrm>
            <a:off x="1143000" y="4191000"/>
            <a:ext cx="2971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C</a:t>
            </a:r>
            <a:r>
              <a:rPr lang="en-US" altLang="en-US" sz="1400" dirty="0" smtClean="0">
                <a:solidFill>
                  <a:schemeClr val="bg1"/>
                </a:solidFill>
                <a:latin typeface="Verdana" panose="020B0604030504040204" pitchFamily="34" charset="0"/>
              </a:rPr>
              <a:t>. Child </a:t>
            </a:r>
            <a:r>
              <a:rPr lang="en-US" altLang="en-US" sz="1400" dirty="0">
                <a:solidFill>
                  <a:schemeClr val="bg1"/>
                </a:solidFill>
                <a:latin typeface="Verdana" panose="020B0604030504040204" pitchFamily="34" charset="0"/>
              </a:rPr>
              <a:t>to cooperate with child welfare worker.</a:t>
            </a:r>
          </a:p>
        </p:txBody>
      </p:sp>
      <p:sp>
        <p:nvSpPr>
          <p:cNvPr id="73738" name="Text Box 10"/>
          <p:cNvSpPr txBox="1">
            <a:spLocks noChangeArrowheads="1"/>
          </p:cNvSpPr>
          <p:nvPr/>
        </p:nvSpPr>
        <p:spPr bwMode="auto">
          <a:xfrm>
            <a:off x="4953000" y="4191000"/>
            <a:ext cx="304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D</a:t>
            </a:r>
            <a:r>
              <a:rPr lang="en-US" altLang="en-US" sz="1400" dirty="0" smtClean="0">
                <a:solidFill>
                  <a:schemeClr val="bg1"/>
                </a:solidFill>
                <a:latin typeface="Verdana" panose="020B0604030504040204" pitchFamily="34" charset="0"/>
              </a:rPr>
              <a:t>. Age-appropriate </a:t>
            </a:r>
            <a:r>
              <a:rPr lang="en-US" altLang="en-US" sz="1400" dirty="0">
                <a:solidFill>
                  <a:schemeClr val="bg1"/>
                </a:solidFill>
                <a:latin typeface="Verdana" panose="020B0604030504040204" pitchFamily="34" charset="0"/>
              </a:rPr>
              <a:t>child services.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7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73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373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37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5" grpId="0"/>
      <p:bldP spid="73736" grpId="0"/>
      <p:bldP spid="73737" grpId="0"/>
      <p:bldP spid="737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bwMode="auto">
          <a:ln>
            <a:miter lim="800000"/>
            <a:headEnd/>
            <a:tailEnd/>
          </a:ln>
        </p:spPr>
        <p:txBody>
          <a:bodyPr wrap="square" numCol="1" anchorCtr="0" compatLnSpc="1">
            <a:prstTxWarp prst="textNoShape">
              <a:avLst/>
            </a:prstTxWarp>
          </a:bodyPr>
          <a:lstStyle/>
          <a:p>
            <a:pPr indent="-9525" eaLnBrk="1" hangingPunct="1"/>
            <a:r>
              <a:rPr lang="en-US" altLang="en-US" dirty="0" smtClean="0"/>
              <a:t>Which of the following is the ONLY reason NOT to complete a screening tool?</a:t>
            </a:r>
          </a:p>
        </p:txBody>
      </p:sp>
      <p:sp>
        <p:nvSpPr>
          <p:cNvPr id="8195" name="Rectangle 5"/>
          <p:cNvSpPr>
            <a:spLocks noChangeArrowheads="1"/>
          </p:cNvSpPr>
          <p:nvPr/>
        </p:nvSpPr>
        <p:spPr bwMode="auto">
          <a:xfrm>
            <a:off x="1066800" y="1524000"/>
            <a:ext cx="3352800" cy="22098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dirty="0">
              <a:latin typeface="Verdana" panose="020B0604030504040204" pitchFamily="34" charset="0"/>
            </a:endParaRPr>
          </a:p>
        </p:txBody>
      </p:sp>
      <p:sp>
        <p:nvSpPr>
          <p:cNvPr id="8196" name="Rectangle 9"/>
          <p:cNvSpPr>
            <a:spLocks noChangeArrowheads="1"/>
          </p:cNvSpPr>
          <p:nvPr/>
        </p:nvSpPr>
        <p:spPr bwMode="auto">
          <a:xfrm>
            <a:off x="1066800" y="4038600"/>
            <a:ext cx="3352800" cy="2209800"/>
          </a:xfrm>
          <a:prstGeom prst="rect">
            <a:avLst/>
          </a:prstGeom>
          <a:solidFill>
            <a:schemeClr val="accent3"/>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dirty="0">
              <a:latin typeface="Verdana" panose="020B0604030504040204" pitchFamily="34" charset="0"/>
            </a:endParaRPr>
          </a:p>
        </p:txBody>
      </p:sp>
      <p:sp>
        <p:nvSpPr>
          <p:cNvPr id="5125" name="Rectangle 10"/>
          <p:cNvSpPr>
            <a:spLocks noChangeArrowheads="1"/>
          </p:cNvSpPr>
          <p:nvPr/>
        </p:nvSpPr>
        <p:spPr bwMode="auto">
          <a:xfrm>
            <a:off x="4800600" y="4038600"/>
            <a:ext cx="3352800" cy="2209800"/>
          </a:xfrm>
          <a:prstGeom prst="rect">
            <a:avLst/>
          </a:prstGeom>
          <a:solidFill>
            <a:schemeClr val="accent4"/>
          </a:solidFill>
          <a:ln w="9525">
            <a:solidFill>
              <a:schemeClr val="tx1"/>
            </a:solidFill>
            <a:miter lim="800000"/>
            <a:headEnd/>
            <a:tailEnd/>
          </a:ln>
        </p:spPr>
        <p:txBody>
          <a:bodyPr wrap="none" anchor="ctr"/>
          <a:lstStyle/>
          <a:p>
            <a:pPr fontAlgn="auto">
              <a:spcBef>
                <a:spcPts val="0"/>
              </a:spcBef>
              <a:spcAft>
                <a:spcPts val="0"/>
              </a:spcAft>
              <a:defRPr/>
            </a:pPr>
            <a:endParaRPr lang="en-US" dirty="0">
              <a:latin typeface="Verdana" panose="020B0604030504040204" pitchFamily="34" charset="0"/>
            </a:endParaRPr>
          </a:p>
        </p:txBody>
      </p:sp>
      <p:sp>
        <p:nvSpPr>
          <p:cNvPr id="5126" name="Rectangle 11"/>
          <p:cNvSpPr>
            <a:spLocks noChangeArrowheads="1"/>
          </p:cNvSpPr>
          <p:nvPr/>
        </p:nvSpPr>
        <p:spPr bwMode="auto">
          <a:xfrm>
            <a:off x="4800600" y="1524000"/>
            <a:ext cx="3352800" cy="2209800"/>
          </a:xfrm>
          <a:prstGeom prst="rect">
            <a:avLst/>
          </a:prstGeom>
          <a:solidFill>
            <a:schemeClr val="accent2"/>
          </a:solidFill>
          <a:ln w="9525">
            <a:solidFill>
              <a:schemeClr val="tx1"/>
            </a:solidFill>
            <a:miter lim="800000"/>
            <a:headEnd/>
            <a:tailEnd/>
          </a:ln>
        </p:spPr>
        <p:txBody>
          <a:bodyPr wrap="none" anchor="ctr"/>
          <a:lstStyle/>
          <a:p>
            <a:pPr fontAlgn="auto">
              <a:spcBef>
                <a:spcPts val="0"/>
              </a:spcBef>
              <a:spcAft>
                <a:spcPts val="0"/>
              </a:spcAft>
              <a:defRPr/>
            </a:pPr>
            <a:endParaRPr lang="en-US" dirty="0">
              <a:latin typeface="Verdana" panose="020B0604030504040204" pitchFamily="34" charset="0"/>
            </a:endParaRPr>
          </a:p>
        </p:txBody>
      </p:sp>
      <p:sp>
        <p:nvSpPr>
          <p:cNvPr id="7180" name="Text Box 12"/>
          <p:cNvSpPr txBox="1">
            <a:spLocks noChangeArrowheads="1"/>
          </p:cNvSpPr>
          <p:nvPr/>
        </p:nvSpPr>
        <p:spPr bwMode="auto">
          <a:xfrm>
            <a:off x="1219200" y="1752600"/>
            <a:ext cx="2971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400" dirty="0" smtClean="0">
                <a:solidFill>
                  <a:schemeClr val="bg1"/>
                </a:solidFill>
                <a:latin typeface="Verdana" panose="020B0604030504040204" pitchFamily="34" charset="0"/>
              </a:rPr>
              <a:t>A. The </a:t>
            </a:r>
            <a:r>
              <a:rPr lang="en-US" altLang="en-US" sz="1400" dirty="0">
                <a:solidFill>
                  <a:schemeClr val="bg1"/>
                </a:solidFill>
                <a:latin typeface="Verdana" panose="020B0604030504040204" pitchFamily="34" charset="0"/>
              </a:rPr>
              <a:t>call was referred to another county.</a:t>
            </a:r>
          </a:p>
        </p:txBody>
      </p:sp>
      <p:sp>
        <p:nvSpPr>
          <p:cNvPr id="7181" name="Text Box 13"/>
          <p:cNvSpPr txBox="1">
            <a:spLocks noChangeArrowheads="1"/>
          </p:cNvSpPr>
          <p:nvPr/>
        </p:nvSpPr>
        <p:spPr bwMode="auto">
          <a:xfrm>
            <a:off x="4953000" y="1752600"/>
            <a:ext cx="3048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400" dirty="0">
                <a:solidFill>
                  <a:schemeClr val="bg1"/>
                </a:solidFill>
                <a:latin typeface="Verdana" panose="020B0604030504040204" pitchFamily="34" charset="0"/>
              </a:rPr>
              <a:t>B</a:t>
            </a:r>
            <a:r>
              <a:rPr lang="en-US" altLang="en-US" sz="1400" dirty="0" smtClean="0">
                <a:solidFill>
                  <a:schemeClr val="bg1"/>
                </a:solidFill>
                <a:latin typeface="Verdana" panose="020B0604030504040204" pitchFamily="34" charset="0"/>
              </a:rPr>
              <a:t>. The </a:t>
            </a:r>
            <a:r>
              <a:rPr lang="en-US" altLang="en-US" sz="1400" dirty="0">
                <a:solidFill>
                  <a:schemeClr val="bg1"/>
                </a:solidFill>
                <a:latin typeface="Verdana" panose="020B0604030504040204" pitchFamily="34" charset="0"/>
              </a:rPr>
              <a:t>caller’s information did not require creation of a CWS/CMS referral.</a:t>
            </a:r>
          </a:p>
        </p:txBody>
      </p:sp>
      <p:sp>
        <p:nvSpPr>
          <p:cNvPr id="7182" name="Text Box 14"/>
          <p:cNvSpPr txBox="1">
            <a:spLocks noChangeArrowheads="1"/>
          </p:cNvSpPr>
          <p:nvPr/>
        </p:nvSpPr>
        <p:spPr bwMode="auto">
          <a:xfrm>
            <a:off x="1219200" y="4191000"/>
            <a:ext cx="2971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400" dirty="0" smtClean="0">
                <a:solidFill>
                  <a:schemeClr val="bg1"/>
                </a:solidFill>
                <a:latin typeface="Verdana" panose="020B0604030504040204" pitchFamily="34" charset="0"/>
              </a:rPr>
              <a:t>C. The </a:t>
            </a:r>
            <a:r>
              <a:rPr lang="en-US" altLang="en-US" sz="1400" dirty="0">
                <a:solidFill>
                  <a:schemeClr val="bg1"/>
                </a:solidFill>
                <a:latin typeface="Verdana" panose="020B0604030504040204" pitchFamily="34" charset="0"/>
              </a:rPr>
              <a:t>allegation was about abuse by a foster parent.</a:t>
            </a:r>
          </a:p>
        </p:txBody>
      </p:sp>
      <p:sp>
        <p:nvSpPr>
          <p:cNvPr id="7183" name="Text Box 15"/>
          <p:cNvSpPr txBox="1">
            <a:spLocks noChangeArrowheads="1"/>
          </p:cNvSpPr>
          <p:nvPr/>
        </p:nvSpPr>
        <p:spPr bwMode="auto">
          <a:xfrm>
            <a:off x="4953000" y="4191000"/>
            <a:ext cx="304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400" dirty="0">
                <a:solidFill>
                  <a:schemeClr val="bg1"/>
                </a:solidFill>
                <a:latin typeface="Verdana" panose="020B0604030504040204" pitchFamily="34" charset="0"/>
              </a:rPr>
              <a:t>D</a:t>
            </a:r>
            <a:r>
              <a:rPr lang="en-US" altLang="en-US" sz="1400" dirty="0" smtClean="0">
                <a:solidFill>
                  <a:schemeClr val="bg1"/>
                </a:solidFill>
                <a:latin typeface="Verdana" panose="020B0604030504040204" pitchFamily="34" charset="0"/>
              </a:rPr>
              <a:t>. The hotline worker wants to send someone out anyway.</a:t>
            </a:r>
          </a:p>
        </p:txBody>
      </p:sp>
      <p:sp>
        <p:nvSpPr>
          <p:cNvPr id="11" name="TextBox 10"/>
          <p:cNvSpPr txBox="1"/>
          <p:nvPr/>
        </p:nvSpPr>
        <p:spPr>
          <a:xfrm>
            <a:off x="6400800" y="6400800"/>
            <a:ext cx="1143000" cy="444500"/>
          </a:xfrm>
          <a:prstGeom prst="rect">
            <a:avLst/>
          </a:prstGeom>
        </p:spPr>
        <p:txBody>
          <a:bodyPr vert="horz" wrap="square" lIns="91440" tIns="45720" rIns="91440" bIns="45720" rtlCol="0" anchor="ctr">
            <a:normAutofit fontScale="55000" lnSpcReduction="20000"/>
          </a:bodyPr>
          <a:lstStyle/>
          <a:p>
            <a:pPr marL="0" marR="0" indent="0" algn="l" defTabSz="457200" rtl="0" eaLnBrk="1" fontAlgn="auto" latinLnBrk="0" hangingPunct="1">
              <a:lnSpc>
                <a:spcPct val="100000"/>
              </a:lnSpc>
              <a:spcBef>
                <a:spcPct val="0"/>
              </a:spcBef>
              <a:spcAft>
                <a:spcPts val="0"/>
              </a:spcAft>
              <a:buClrTx/>
              <a:buSzTx/>
              <a:buFontTx/>
              <a:buNone/>
              <a:tabLst/>
            </a:pPr>
            <a:r>
              <a:rPr lang="en-AU" sz="2800" dirty="0" smtClean="0">
                <a:latin typeface="Verdana"/>
                <a:ea typeface="+mj-ea"/>
                <a:cs typeface="Verdana"/>
                <a:sym typeface="Wingdings" panose="05000000000000000000" pitchFamily="2" charset="2"/>
                <a:hlinkClick r:id="rId3" action="ppaction://hlinksldjump"/>
              </a:rPr>
              <a:t>Return </a:t>
            </a:r>
            <a:r>
              <a:rPr kumimoji="0" lang="en-AU" sz="2800" b="0" i="0" u="none" strike="noStrike" kern="1200" cap="none" spc="0" normalizeH="0" baseline="0" noProof="0" dirty="0" smtClean="0">
                <a:ln>
                  <a:noFill/>
                </a:ln>
                <a:effectLst/>
                <a:uLnTx/>
                <a:uFillTx/>
                <a:latin typeface="Verdana"/>
                <a:ea typeface="+mj-ea"/>
                <a:cs typeface="Verdana"/>
                <a:sym typeface="Wingdings" panose="05000000000000000000" pitchFamily="2" charset="2"/>
                <a:hlinkClick r:id="rId3" action="ppaction://hlinksldjump"/>
              </a:rPr>
              <a:t></a:t>
            </a:r>
            <a:endParaRPr kumimoji="0" lang="en-AU" sz="2800" b="0" i="0" u="none" strike="noStrike" kern="1200" cap="none" spc="0" normalizeH="0" baseline="0" noProof="0" dirty="0" smtClean="0">
              <a:ln>
                <a:noFill/>
              </a:ln>
              <a:effectLst/>
              <a:uLnTx/>
              <a:uFillTx/>
              <a:latin typeface="Verdana"/>
              <a:ea typeface="+mj-ea"/>
              <a:cs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8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8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8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0" grpId="0"/>
      <p:bldP spid="7181" grpId="0"/>
      <p:bldP spid="7182" grpId="0"/>
      <p:bldP spid="718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ln>
            <a:miter lim="800000"/>
            <a:headEnd/>
            <a:tailEnd/>
          </a:ln>
        </p:spPr>
        <p:txBody>
          <a:bodyPr wrap="square" numCol="1" anchorCtr="0" compatLnSpc="1">
            <a:prstTxWarp prst="textNoShape">
              <a:avLst/>
            </a:prstTxWarp>
          </a:bodyPr>
          <a:lstStyle/>
          <a:p>
            <a:pPr indent="-4763" eaLnBrk="1" hangingPunct="1"/>
            <a:r>
              <a:rPr lang="en-US" altLang="en-US" dirty="0" smtClean="0"/>
              <a:t>FM cases are reassessed at least every:</a:t>
            </a:r>
          </a:p>
        </p:txBody>
      </p:sp>
      <p:sp>
        <p:nvSpPr>
          <p:cNvPr id="35843" name="Rectangle 3"/>
          <p:cNvSpPr>
            <a:spLocks noChangeArrowheads="1"/>
          </p:cNvSpPr>
          <p:nvPr/>
        </p:nvSpPr>
        <p:spPr bwMode="auto">
          <a:xfrm>
            <a:off x="1066800" y="1524000"/>
            <a:ext cx="3352800" cy="22098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35844" name="Rectangle 4"/>
          <p:cNvSpPr>
            <a:spLocks noChangeArrowheads="1"/>
          </p:cNvSpPr>
          <p:nvPr/>
        </p:nvSpPr>
        <p:spPr bwMode="auto">
          <a:xfrm>
            <a:off x="1066800" y="4038600"/>
            <a:ext cx="3352800" cy="2209800"/>
          </a:xfrm>
          <a:prstGeom prst="rect">
            <a:avLst/>
          </a:prstGeom>
          <a:solidFill>
            <a:schemeClr val="accent3"/>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32773" name="Rectangle 5"/>
          <p:cNvSpPr>
            <a:spLocks noChangeArrowheads="1"/>
          </p:cNvSpPr>
          <p:nvPr/>
        </p:nvSpPr>
        <p:spPr bwMode="auto">
          <a:xfrm>
            <a:off x="4806462" y="4038600"/>
            <a:ext cx="3352800" cy="2209800"/>
          </a:xfrm>
          <a:prstGeom prst="rect">
            <a:avLst/>
          </a:prstGeom>
          <a:solidFill>
            <a:schemeClr val="accent4"/>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32774" name="Rectangle 6"/>
          <p:cNvSpPr>
            <a:spLocks noChangeArrowheads="1"/>
          </p:cNvSpPr>
          <p:nvPr/>
        </p:nvSpPr>
        <p:spPr bwMode="auto">
          <a:xfrm>
            <a:off x="4800600" y="1524000"/>
            <a:ext cx="3352800" cy="2209800"/>
          </a:xfrm>
          <a:prstGeom prst="rect">
            <a:avLst/>
          </a:prstGeom>
          <a:solidFill>
            <a:schemeClr val="accent2"/>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49159" name="Text Box 7"/>
          <p:cNvSpPr txBox="1">
            <a:spLocks noChangeArrowheads="1"/>
          </p:cNvSpPr>
          <p:nvPr/>
        </p:nvSpPr>
        <p:spPr bwMode="auto">
          <a:xfrm>
            <a:off x="1219200" y="1752600"/>
            <a:ext cx="2743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A</a:t>
            </a:r>
            <a:r>
              <a:rPr lang="en-US" altLang="en-US" sz="1400" dirty="0" smtClean="0">
                <a:solidFill>
                  <a:schemeClr val="bg1"/>
                </a:solidFill>
                <a:latin typeface="Verdana" panose="020B0604030504040204" pitchFamily="34" charset="0"/>
              </a:rPr>
              <a:t>. Blue </a:t>
            </a:r>
            <a:r>
              <a:rPr lang="en-US" altLang="en-US" sz="1400" dirty="0">
                <a:solidFill>
                  <a:schemeClr val="bg1"/>
                </a:solidFill>
                <a:latin typeface="Verdana" panose="020B0604030504040204" pitchFamily="34" charset="0"/>
              </a:rPr>
              <a:t>moon.</a:t>
            </a:r>
          </a:p>
        </p:txBody>
      </p:sp>
      <p:sp>
        <p:nvSpPr>
          <p:cNvPr id="49160" name="Text Box 8"/>
          <p:cNvSpPr txBox="1">
            <a:spLocks noChangeArrowheads="1"/>
          </p:cNvSpPr>
          <p:nvPr/>
        </p:nvSpPr>
        <p:spPr bwMode="auto">
          <a:xfrm>
            <a:off x="4953000" y="1752600"/>
            <a:ext cx="28956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B</a:t>
            </a:r>
            <a:r>
              <a:rPr lang="en-US" altLang="en-US" sz="1400" dirty="0" smtClean="0">
                <a:solidFill>
                  <a:schemeClr val="bg1"/>
                </a:solidFill>
                <a:latin typeface="Verdana" panose="020B0604030504040204" pitchFamily="34" charset="0"/>
              </a:rPr>
              <a:t>. Time </a:t>
            </a:r>
            <a:r>
              <a:rPr lang="en-US" altLang="en-US" sz="1400" dirty="0">
                <a:solidFill>
                  <a:schemeClr val="bg1"/>
                </a:solidFill>
                <a:latin typeface="Verdana" panose="020B0604030504040204" pitchFamily="34" charset="0"/>
              </a:rPr>
              <a:t>a supervisor starts looking to see if your reviews are up to date.</a:t>
            </a:r>
          </a:p>
        </p:txBody>
      </p:sp>
      <p:sp>
        <p:nvSpPr>
          <p:cNvPr id="49161" name="Text Box 9"/>
          <p:cNvSpPr txBox="1">
            <a:spLocks noChangeArrowheads="1"/>
          </p:cNvSpPr>
          <p:nvPr/>
        </p:nvSpPr>
        <p:spPr bwMode="auto">
          <a:xfrm>
            <a:off x="1219200" y="4191000"/>
            <a:ext cx="2971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C</a:t>
            </a:r>
            <a:r>
              <a:rPr lang="en-US" altLang="en-US" sz="1400" dirty="0" smtClean="0">
                <a:solidFill>
                  <a:schemeClr val="bg1"/>
                </a:solidFill>
                <a:latin typeface="Verdana" panose="020B0604030504040204" pitchFamily="34" charset="0"/>
              </a:rPr>
              <a:t>. July</a:t>
            </a:r>
            <a:r>
              <a:rPr lang="en-US" altLang="en-US" sz="1400" dirty="0">
                <a:solidFill>
                  <a:schemeClr val="bg1"/>
                </a:solidFill>
                <a:latin typeface="Verdana" panose="020B0604030504040204" pitchFamily="34" charset="0"/>
              </a:rPr>
              <a:t>.</a:t>
            </a:r>
          </a:p>
        </p:txBody>
      </p:sp>
      <p:sp>
        <p:nvSpPr>
          <p:cNvPr id="49162" name="Text Box 10"/>
          <p:cNvSpPr txBox="1">
            <a:spLocks noChangeArrowheads="1"/>
          </p:cNvSpPr>
          <p:nvPr/>
        </p:nvSpPr>
        <p:spPr bwMode="auto">
          <a:xfrm>
            <a:off x="4953000" y="4191000"/>
            <a:ext cx="3048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D</a:t>
            </a:r>
            <a:r>
              <a:rPr lang="en-US" altLang="en-US" sz="1400" dirty="0" smtClean="0">
                <a:solidFill>
                  <a:schemeClr val="bg1"/>
                </a:solidFill>
                <a:latin typeface="Verdana" panose="020B0604030504040204" pitchFamily="34" charset="0"/>
              </a:rPr>
              <a:t>. Six </a:t>
            </a:r>
            <a:r>
              <a:rPr lang="en-US" altLang="en-US" sz="1400" dirty="0">
                <a:solidFill>
                  <a:schemeClr val="bg1"/>
                </a:solidFill>
                <a:latin typeface="Verdana" panose="020B0604030504040204" pitchFamily="34" charset="0"/>
              </a:rPr>
              <a:t>months.</a:t>
            </a:r>
          </a:p>
        </p:txBody>
      </p:sp>
      <p:sp>
        <p:nvSpPr>
          <p:cNvPr id="11" name="TextBox 10"/>
          <p:cNvSpPr txBox="1"/>
          <p:nvPr/>
        </p:nvSpPr>
        <p:spPr>
          <a:xfrm>
            <a:off x="6400800" y="6400800"/>
            <a:ext cx="1143000" cy="444500"/>
          </a:xfrm>
          <a:prstGeom prst="rect">
            <a:avLst/>
          </a:prstGeom>
        </p:spPr>
        <p:txBody>
          <a:bodyPr vert="horz" wrap="square" lIns="91440" tIns="45720" rIns="91440" bIns="45720" rtlCol="0" anchor="ctr">
            <a:normAutofit fontScale="55000" lnSpcReduction="20000"/>
          </a:bodyPr>
          <a:lstStyle/>
          <a:p>
            <a:pPr marL="0" marR="0" indent="0" algn="l" defTabSz="457200" rtl="0" eaLnBrk="1" fontAlgn="auto" latinLnBrk="0" hangingPunct="1">
              <a:lnSpc>
                <a:spcPct val="100000"/>
              </a:lnSpc>
              <a:spcBef>
                <a:spcPct val="0"/>
              </a:spcBef>
              <a:spcAft>
                <a:spcPts val="0"/>
              </a:spcAft>
              <a:buClrTx/>
              <a:buSzTx/>
              <a:buFontTx/>
              <a:buNone/>
              <a:tabLst/>
            </a:pPr>
            <a:r>
              <a:rPr lang="en-AU" sz="2800" dirty="0" smtClean="0">
                <a:latin typeface="Verdana"/>
                <a:ea typeface="+mj-ea"/>
                <a:cs typeface="Verdana"/>
                <a:sym typeface="Wingdings" panose="05000000000000000000" pitchFamily="2" charset="2"/>
                <a:hlinkClick r:id="rId3" action="ppaction://hlinksldjump"/>
              </a:rPr>
              <a:t>Return </a:t>
            </a:r>
            <a:r>
              <a:rPr kumimoji="0" lang="en-AU" sz="2800" b="0" i="0" u="none" strike="noStrike" kern="1200" cap="none" spc="0" normalizeH="0" baseline="0" noProof="0" dirty="0" smtClean="0">
                <a:ln>
                  <a:noFill/>
                </a:ln>
                <a:effectLst/>
                <a:uLnTx/>
                <a:uFillTx/>
                <a:latin typeface="Verdana"/>
                <a:ea typeface="+mj-ea"/>
                <a:cs typeface="Verdana"/>
                <a:sym typeface="Wingdings" panose="05000000000000000000" pitchFamily="2" charset="2"/>
                <a:hlinkClick r:id="rId3" action="ppaction://hlinksldjump"/>
              </a:rPr>
              <a:t></a:t>
            </a:r>
            <a:endParaRPr kumimoji="0" lang="en-AU" sz="2800" b="0" i="0" u="none" strike="noStrike" kern="1200" cap="none" spc="0" normalizeH="0" baseline="0" noProof="0" dirty="0" smtClean="0">
              <a:ln>
                <a:noFill/>
              </a:ln>
              <a:effectLst/>
              <a:uLnTx/>
              <a:uFillTx/>
              <a:latin typeface="Verdana"/>
              <a:ea typeface="+mj-ea"/>
              <a:cs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9160">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16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1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9" grpId="0"/>
      <p:bldP spid="49161" grpId="0"/>
      <p:bldP spid="4916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ln>
            <a:miter lim="800000"/>
            <a:headEnd/>
            <a:tailEnd/>
          </a:ln>
        </p:spPr>
        <p:txBody>
          <a:bodyPr wrap="square" numCol="1" anchorCtr="0" compatLnSpc="1">
            <a:prstTxWarp prst="textNoShape">
              <a:avLst/>
            </a:prstTxWarp>
          </a:bodyPr>
          <a:lstStyle/>
          <a:p>
            <a:pPr indent="-4763" eaLnBrk="1" hangingPunct="1"/>
            <a:r>
              <a:rPr lang="en-US" altLang="en-US" dirty="0" smtClean="0"/>
              <a:t>Risk reassessment overrides can move risk:</a:t>
            </a:r>
          </a:p>
        </p:txBody>
      </p:sp>
      <p:sp>
        <p:nvSpPr>
          <p:cNvPr id="36867" name="Rectangle 3"/>
          <p:cNvSpPr>
            <a:spLocks noChangeArrowheads="1"/>
          </p:cNvSpPr>
          <p:nvPr/>
        </p:nvSpPr>
        <p:spPr bwMode="auto">
          <a:xfrm>
            <a:off x="1066800" y="1524000"/>
            <a:ext cx="3352800" cy="22098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36868" name="Rectangle 4"/>
          <p:cNvSpPr>
            <a:spLocks noChangeArrowheads="1"/>
          </p:cNvSpPr>
          <p:nvPr/>
        </p:nvSpPr>
        <p:spPr bwMode="auto">
          <a:xfrm>
            <a:off x="1066800" y="4038600"/>
            <a:ext cx="3352800" cy="2209800"/>
          </a:xfrm>
          <a:prstGeom prst="rect">
            <a:avLst/>
          </a:prstGeom>
          <a:solidFill>
            <a:schemeClr val="accent3"/>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33797" name="Rectangle 5"/>
          <p:cNvSpPr>
            <a:spLocks noChangeArrowheads="1"/>
          </p:cNvSpPr>
          <p:nvPr/>
        </p:nvSpPr>
        <p:spPr bwMode="auto">
          <a:xfrm>
            <a:off x="4800600" y="4038600"/>
            <a:ext cx="3352800" cy="2209800"/>
          </a:xfrm>
          <a:prstGeom prst="rect">
            <a:avLst/>
          </a:prstGeom>
          <a:solidFill>
            <a:schemeClr val="accent4"/>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33798" name="Rectangle 6"/>
          <p:cNvSpPr>
            <a:spLocks noChangeArrowheads="1"/>
          </p:cNvSpPr>
          <p:nvPr/>
        </p:nvSpPr>
        <p:spPr bwMode="auto">
          <a:xfrm>
            <a:off x="4800600" y="1524000"/>
            <a:ext cx="3352800" cy="2209800"/>
          </a:xfrm>
          <a:prstGeom prst="rect">
            <a:avLst/>
          </a:prstGeom>
          <a:solidFill>
            <a:schemeClr val="accent2"/>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51207" name="Text Box 7"/>
          <p:cNvSpPr txBox="1">
            <a:spLocks noChangeArrowheads="1"/>
          </p:cNvSpPr>
          <p:nvPr/>
        </p:nvSpPr>
        <p:spPr bwMode="auto">
          <a:xfrm>
            <a:off x="1219200" y="1752600"/>
            <a:ext cx="2743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A</a:t>
            </a:r>
            <a:r>
              <a:rPr lang="en-US" altLang="en-US" sz="1400" dirty="0" smtClean="0">
                <a:solidFill>
                  <a:schemeClr val="bg1"/>
                </a:solidFill>
                <a:latin typeface="Verdana" panose="020B0604030504040204" pitchFamily="34" charset="0"/>
              </a:rPr>
              <a:t>. Up </a:t>
            </a:r>
            <a:r>
              <a:rPr lang="en-US" altLang="en-US" sz="1400" dirty="0">
                <a:solidFill>
                  <a:schemeClr val="bg1"/>
                </a:solidFill>
                <a:latin typeface="Verdana" panose="020B0604030504040204" pitchFamily="34" charset="0"/>
              </a:rPr>
              <a:t>only.</a:t>
            </a:r>
          </a:p>
        </p:txBody>
      </p:sp>
      <p:sp>
        <p:nvSpPr>
          <p:cNvPr id="51208" name="Text Box 8"/>
          <p:cNvSpPr txBox="1">
            <a:spLocks noChangeArrowheads="1"/>
          </p:cNvSpPr>
          <p:nvPr/>
        </p:nvSpPr>
        <p:spPr bwMode="auto">
          <a:xfrm>
            <a:off x="4953000" y="1752600"/>
            <a:ext cx="2895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B</a:t>
            </a:r>
            <a:r>
              <a:rPr lang="en-US" altLang="en-US" sz="1400" dirty="0" smtClean="0">
                <a:solidFill>
                  <a:schemeClr val="bg1"/>
                </a:solidFill>
                <a:latin typeface="Verdana" panose="020B0604030504040204" pitchFamily="34" charset="0"/>
              </a:rPr>
              <a:t>. Down </a:t>
            </a:r>
            <a:r>
              <a:rPr lang="en-US" altLang="en-US" sz="1400" dirty="0">
                <a:solidFill>
                  <a:schemeClr val="bg1"/>
                </a:solidFill>
                <a:latin typeface="Verdana" panose="020B0604030504040204" pitchFamily="34" charset="0"/>
              </a:rPr>
              <a:t>only.</a:t>
            </a:r>
          </a:p>
        </p:txBody>
      </p:sp>
      <p:sp>
        <p:nvSpPr>
          <p:cNvPr id="51209" name="Text Box 9"/>
          <p:cNvSpPr txBox="1">
            <a:spLocks noChangeArrowheads="1"/>
          </p:cNvSpPr>
          <p:nvPr/>
        </p:nvSpPr>
        <p:spPr bwMode="auto">
          <a:xfrm>
            <a:off x="1219200" y="4191000"/>
            <a:ext cx="2971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C</a:t>
            </a:r>
            <a:r>
              <a:rPr lang="en-US" altLang="en-US" sz="1400" dirty="0" smtClean="0">
                <a:solidFill>
                  <a:schemeClr val="bg1"/>
                </a:solidFill>
                <a:latin typeface="Verdana" panose="020B0604030504040204" pitchFamily="34" charset="0"/>
              </a:rPr>
              <a:t>. Up </a:t>
            </a:r>
            <a:r>
              <a:rPr lang="en-US" altLang="en-US" sz="1400" dirty="0">
                <a:solidFill>
                  <a:schemeClr val="bg1"/>
                </a:solidFill>
                <a:latin typeface="Verdana" panose="020B0604030504040204" pitchFamily="34" charset="0"/>
              </a:rPr>
              <a:t>OR down.</a:t>
            </a:r>
          </a:p>
        </p:txBody>
      </p:sp>
      <p:sp>
        <p:nvSpPr>
          <p:cNvPr id="51210" name="Text Box 10"/>
          <p:cNvSpPr txBox="1">
            <a:spLocks noChangeArrowheads="1"/>
          </p:cNvSpPr>
          <p:nvPr/>
        </p:nvSpPr>
        <p:spPr bwMode="auto">
          <a:xfrm>
            <a:off x="4953000" y="4191000"/>
            <a:ext cx="3048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D</a:t>
            </a:r>
            <a:r>
              <a:rPr lang="en-US" altLang="en-US" sz="1400" dirty="0" smtClean="0">
                <a:solidFill>
                  <a:schemeClr val="bg1"/>
                </a:solidFill>
                <a:latin typeface="Verdana" panose="020B0604030504040204" pitchFamily="34" charset="0"/>
              </a:rPr>
              <a:t>. This </a:t>
            </a:r>
            <a:r>
              <a:rPr lang="en-US" altLang="en-US" sz="1400" dirty="0">
                <a:solidFill>
                  <a:schemeClr val="bg1"/>
                </a:solidFill>
                <a:latin typeface="Verdana" panose="020B0604030504040204" pitchFamily="34" charset="0"/>
              </a:rPr>
              <a:t>is a trick question</a:t>
            </a:r>
            <a:r>
              <a:rPr lang="en-US" altLang="en-US" sz="1400" dirty="0" smtClean="0">
                <a:solidFill>
                  <a:schemeClr val="bg1"/>
                </a:solidFill>
                <a:latin typeface="Verdana" panose="020B0604030504040204" pitchFamily="34" charset="0"/>
              </a:rPr>
              <a:t>. There </a:t>
            </a:r>
            <a:r>
              <a:rPr lang="en-US" altLang="en-US" sz="1400" dirty="0">
                <a:solidFill>
                  <a:schemeClr val="bg1"/>
                </a:solidFill>
                <a:latin typeface="Verdana" panose="020B0604030504040204" pitchFamily="34" charset="0"/>
              </a:rPr>
              <a:t>is no such thing as an override to the risk reassessment.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0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0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7" grpId="0"/>
      <p:bldP spid="51208" grpId="0"/>
      <p:bldP spid="51209" grpId="0"/>
      <p:bldP spid="512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ln>
            <a:miter lim="800000"/>
            <a:headEnd/>
            <a:tailEnd/>
          </a:ln>
        </p:spPr>
        <p:txBody>
          <a:bodyPr wrap="square" numCol="1" anchorCtr="0" compatLnSpc="1">
            <a:prstTxWarp prst="textNoShape">
              <a:avLst/>
            </a:prstTxWarp>
          </a:bodyPr>
          <a:lstStyle/>
          <a:p>
            <a:pPr indent="-4763" eaLnBrk="1" hangingPunct="1"/>
            <a:r>
              <a:rPr lang="en-US" altLang="en-US" dirty="0" smtClean="0"/>
              <a:t>If risk is reassessed as high, the worker should:</a:t>
            </a:r>
          </a:p>
        </p:txBody>
      </p:sp>
      <p:sp>
        <p:nvSpPr>
          <p:cNvPr id="37891" name="Rectangle 3"/>
          <p:cNvSpPr>
            <a:spLocks noChangeArrowheads="1"/>
          </p:cNvSpPr>
          <p:nvPr/>
        </p:nvSpPr>
        <p:spPr bwMode="auto">
          <a:xfrm>
            <a:off x="1066800" y="1447800"/>
            <a:ext cx="3352800" cy="22098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37892" name="Rectangle 4"/>
          <p:cNvSpPr>
            <a:spLocks noChangeArrowheads="1"/>
          </p:cNvSpPr>
          <p:nvPr/>
        </p:nvSpPr>
        <p:spPr bwMode="auto">
          <a:xfrm>
            <a:off x="1066800" y="3962400"/>
            <a:ext cx="3352800" cy="2209800"/>
          </a:xfrm>
          <a:prstGeom prst="rect">
            <a:avLst/>
          </a:prstGeom>
          <a:solidFill>
            <a:schemeClr val="accent3"/>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34821" name="Rectangle 5"/>
          <p:cNvSpPr>
            <a:spLocks noChangeArrowheads="1"/>
          </p:cNvSpPr>
          <p:nvPr/>
        </p:nvSpPr>
        <p:spPr bwMode="auto">
          <a:xfrm>
            <a:off x="4800600" y="3962400"/>
            <a:ext cx="3352800" cy="2209800"/>
          </a:xfrm>
          <a:prstGeom prst="rect">
            <a:avLst/>
          </a:prstGeom>
          <a:solidFill>
            <a:schemeClr val="accent4"/>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34822" name="Rectangle 6"/>
          <p:cNvSpPr>
            <a:spLocks noChangeArrowheads="1"/>
          </p:cNvSpPr>
          <p:nvPr/>
        </p:nvSpPr>
        <p:spPr bwMode="auto">
          <a:xfrm>
            <a:off x="4800600" y="1447800"/>
            <a:ext cx="3352800" cy="2209800"/>
          </a:xfrm>
          <a:prstGeom prst="rect">
            <a:avLst/>
          </a:prstGeom>
          <a:solidFill>
            <a:schemeClr val="accent2"/>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53255" name="Text Box 7"/>
          <p:cNvSpPr txBox="1">
            <a:spLocks noChangeArrowheads="1"/>
          </p:cNvSpPr>
          <p:nvPr/>
        </p:nvSpPr>
        <p:spPr bwMode="auto">
          <a:xfrm>
            <a:off x="1219200" y="1676400"/>
            <a:ext cx="2743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A</a:t>
            </a:r>
            <a:r>
              <a:rPr lang="en-US" altLang="en-US" sz="1400" dirty="0" smtClean="0">
                <a:solidFill>
                  <a:schemeClr val="bg1"/>
                </a:solidFill>
                <a:latin typeface="Verdana" panose="020B0604030504040204" pitchFamily="34" charset="0"/>
              </a:rPr>
              <a:t>. Keep </a:t>
            </a:r>
            <a:r>
              <a:rPr lang="en-US" altLang="en-US" sz="1400" dirty="0">
                <a:solidFill>
                  <a:schemeClr val="bg1"/>
                </a:solidFill>
                <a:latin typeface="Verdana" panose="020B0604030504040204" pitchFamily="34" charset="0"/>
              </a:rPr>
              <a:t>case open and do an FSNA and case plan update.</a:t>
            </a:r>
          </a:p>
        </p:txBody>
      </p:sp>
      <p:sp>
        <p:nvSpPr>
          <p:cNvPr id="53256" name="Text Box 8"/>
          <p:cNvSpPr txBox="1">
            <a:spLocks noChangeArrowheads="1"/>
          </p:cNvSpPr>
          <p:nvPr/>
        </p:nvSpPr>
        <p:spPr bwMode="auto">
          <a:xfrm>
            <a:off x="4953000" y="1676400"/>
            <a:ext cx="28956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B</a:t>
            </a:r>
            <a:r>
              <a:rPr lang="en-US" altLang="en-US" sz="1400" dirty="0" smtClean="0">
                <a:solidFill>
                  <a:schemeClr val="bg1"/>
                </a:solidFill>
                <a:latin typeface="Verdana" panose="020B0604030504040204" pitchFamily="34" charset="0"/>
              </a:rPr>
              <a:t>. Keep </a:t>
            </a:r>
            <a:r>
              <a:rPr lang="en-US" altLang="en-US" sz="1400" dirty="0">
                <a:solidFill>
                  <a:schemeClr val="bg1"/>
                </a:solidFill>
                <a:latin typeface="Verdana" panose="020B0604030504040204" pitchFamily="34" charset="0"/>
              </a:rPr>
              <a:t>case open</a:t>
            </a:r>
            <a:r>
              <a:rPr lang="en-US" altLang="en-US" sz="1400" dirty="0" smtClean="0">
                <a:solidFill>
                  <a:schemeClr val="bg1"/>
                </a:solidFill>
                <a:latin typeface="Verdana" panose="020B0604030504040204" pitchFamily="34" charset="0"/>
              </a:rPr>
              <a:t>. There </a:t>
            </a:r>
            <a:r>
              <a:rPr lang="en-US" altLang="en-US" sz="1400" dirty="0">
                <a:solidFill>
                  <a:schemeClr val="bg1"/>
                </a:solidFill>
                <a:latin typeface="Verdana" panose="020B0604030504040204" pitchFamily="34" charset="0"/>
              </a:rPr>
              <a:t>is no need for FSNA since risk remained high.</a:t>
            </a:r>
          </a:p>
        </p:txBody>
      </p:sp>
      <p:sp>
        <p:nvSpPr>
          <p:cNvPr id="53257" name="Text Box 9"/>
          <p:cNvSpPr txBox="1">
            <a:spLocks noChangeArrowheads="1"/>
          </p:cNvSpPr>
          <p:nvPr/>
        </p:nvSpPr>
        <p:spPr bwMode="auto">
          <a:xfrm>
            <a:off x="1219200" y="4114800"/>
            <a:ext cx="2971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C</a:t>
            </a:r>
            <a:r>
              <a:rPr lang="en-US" altLang="en-US" sz="1400" dirty="0" smtClean="0">
                <a:solidFill>
                  <a:schemeClr val="bg1"/>
                </a:solidFill>
                <a:latin typeface="Verdana" panose="020B0604030504040204" pitchFamily="34" charset="0"/>
              </a:rPr>
              <a:t>. Blame </a:t>
            </a:r>
            <a:r>
              <a:rPr lang="en-US" altLang="en-US" sz="1400" dirty="0">
                <a:solidFill>
                  <a:schemeClr val="bg1"/>
                </a:solidFill>
                <a:latin typeface="Verdana" panose="020B0604030504040204" pitchFamily="34" charset="0"/>
              </a:rPr>
              <a:t>the family.</a:t>
            </a:r>
          </a:p>
        </p:txBody>
      </p:sp>
      <p:sp>
        <p:nvSpPr>
          <p:cNvPr id="53258" name="Text Box 10"/>
          <p:cNvSpPr txBox="1">
            <a:spLocks noChangeArrowheads="1"/>
          </p:cNvSpPr>
          <p:nvPr/>
        </p:nvSpPr>
        <p:spPr bwMode="auto">
          <a:xfrm>
            <a:off x="4953000" y="4114800"/>
            <a:ext cx="3048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D</a:t>
            </a:r>
            <a:r>
              <a:rPr lang="en-US" altLang="en-US" sz="1400" dirty="0" smtClean="0">
                <a:solidFill>
                  <a:schemeClr val="bg1"/>
                </a:solidFill>
                <a:latin typeface="Verdana" panose="020B0604030504040204" pitchFamily="34" charset="0"/>
              </a:rPr>
              <a:t>. Close </a:t>
            </a:r>
            <a:r>
              <a:rPr lang="en-US" altLang="en-US" sz="1400" dirty="0">
                <a:solidFill>
                  <a:schemeClr val="bg1"/>
                </a:solidFill>
                <a:latin typeface="Verdana" panose="020B0604030504040204" pitchFamily="34" charset="0"/>
              </a:rPr>
              <a:t>case</a:t>
            </a:r>
            <a:r>
              <a:rPr lang="en-US" altLang="en-US" sz="1400" dirty="0" smtClean="0">
                <a:solidFill>
                  <a:schemeClr val="bg1"/>
                </a:solidFill>
                <a:latin typeface="Verdana" panose="020B0604030504040204" pitchFamily="34" charset="0"/>
              </a:rPr>
              <a:t>. Only </a:t>
            </a:r>
            <a:r>
              <a:rPr lang="en-US" altLang="en-US" sz="1400" dirty="0">
                <a:solidFill>
                  <a:schemeClr val="bg1"/>
                </a:solidFill>
                <a:latin typeface="Verdana" panose="020B0604030504040204" pitchFamily="34" charset="0"/>
              </a:rPr>
              <a:t>very high risk cases need to be kept open.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25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25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2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5" grpId="0"/>
      <p:bldP spid="53256" grpId="0"/>
      <p:bldP spid="53257" grpId="0"/>
      <p:bldP spid="5325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ln>
            <a:miter lim="800000"/>
            <a:headEnd/>
            <a:tailEnd/>
          </a:ln>
        </p:spPr>
        <p:txBody>
          <a:bodyPr wrap="square" numCol="1" anchorCtr="0" compatLnSpc="1">
            <a:prstTxWarp prst="textNoShape">
              <a:avLst/>
            </a:prstTxWarp>
          </a:bodyPr>
          <a:lstStyle/>
          <a:p>
            <a:pPr indent="-4763" eaLnBrk="1" hangingPunct="1"/>
            <a:r>
              <a:rPr lang="en-US" altLang="en-US" dirty="0" smtClean="0"/>
              <a:t>If risk is moderate and visitation is not acceptable, which options are available?</a:t>
            </a:r>
          </a:p>
        </p:txBody>
      </p:sp>
      <p:sp>
        <p:nvSpPr>
          <p:cNvPr id="38915" name="Rectangle 3"/>
          <p:cNvSpPr>
            <a:spLocks noChangeArrowheads="1"/>
          </p:cNvSpPr>
          <p:nvPr/>
        </p:nvSpPr>
        <p:spPr bwMode="auto">
          <a:xfrm>
            <a:off x="1066800" y="1524000"/>
            <a:ext cx="3352800" cy="22098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38916" name="Rectangle 4"/>
          <p:cNvSpPr>
            <a:spLocks noChangeArrowheads="1"/>
          </p:cNvSpPr>
          <p:nvPr/>
        </p:nvSpPr>
        <p:spPr bwMode="auto">
          <a:xfrm>
            <a:off x="1066800" y="4038600"/>
            <a:ext cx="3352800" cy="2209800"/>
          </a:xfrm>
          <a:prstGeom prst="rect">
            <a:avLst/>
          </a:prstGeom>
          <a:solidFill>
            <a:schemeClr val="accent3"/>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35845" name="Rectangle 5"/>
          <p:cNvSpPr>
            <a:spLocks noChangeArrowheads="1"/>
          </p:cNvSpPr>
          <p:nvPr/>
        </p:nvSpPr>
        <p:spPr bwMode="auto">
          <a:xfrm>
            <a:off x="4800600" y="4038600"/>
            <a:ext cx="3352800" cy="2209800"/>
          </a:xfrm>
          <a:prstGeom prst="rect">
            <a:avLst/>
          </a:prstGeom>
          <a:solidFill>
            <a:schemeClr val="accent4"/>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35846" name="Rectangle 6"/>
          <p:cNvSpPr>
            <a:spLocks noChangeArrowheads="1"/>
          </p:cNvSpPr>
          <p:nvPr/>
        </p:nvSpPr>
        <p:spPr bwMode="auto">
          <a:xfrm>
            <a:off x="4800600" y="1524000"/>
            <a:ext cx="3352800" cy="2209800"/>
          </a:xfrm>
          <a:prstGeom prst="rect">
            <a:avLst/>
          </a:prstGeom>
          <a:solidFill>
            <a:schemeClr val="accent2"/>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59399" name="Text Box 7"/>
          <p:cNvSpPr txBox="1">
            <a:spLocks noChangeArrowheads="1"/>
          </p:cNvSpPr>
          <p:nvPr/>
        </p:nvSpPr>
        <p:spPr bwMode="auto">
          <a:xfrm>
            <a:off x="1219200" y="1752600"/>
            <a:ext cx="2743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A</a:t>
            </a:r>
            <a:r>
              <a:rPr lang="en-US" altLang="en-US" sz="1400" dirty="0" smtClean="0">
                <a:solidFill>
                  <a:schemeClr val="bg1"/>
                </a:solidFill>
                <a:latin typeface="Verdana" panose="020B0604030504040204" pitchFamily="34" charset="0"/>
              </a:rPr>
              <a:t>. Return </a:t>
            </a:r>
            <a:r>
              <a:rPr lang="en-US" altLang="en-US" sz="1400" dirty="0">
                <a:solidFill>
                  <a:schemeClr val="bg1"/>
                </a:solidFill>
                <a:latin typeface="Verdana" panose="020B0604030504040204" pitchFamily="34" charset="0"/>
              </a:rPr>
              <a:t>home.</a:t>
            </a:r>
          </a:p>
        </p:txBody>
      </p:sp>
      <p:sp>
        <p:nvSpPr>
          <p:cNvPr id="59400" name="Text Box 8"/>
          <p:cNvSpPr txBox="1">
            <a:spLocks noChangeArrowheads="1"/>
          </p:cNvSpPr>
          <p:nvPr/>
        </p:nvSpPr>
        <p:spPr bwMode="auto">
          <a:xfrm>
            <a:off x="4953000" y="1752600"/>
            <a:ext cx="2895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B</a:t>
            </a:r>
            <a:r>
              <a:rPr lang="en-US" altLang="en-US" sz="1400" dirty="0" smtClean="0">
                <a:solidFill>
                  <a:schemeClr val="bg1"/>
                </a:solidFill>
                <a:latin typeface="Verdana" panose="020B0604030504040204" pitchFamily="34" charset="0"/>
              </a:rPr>
              <a:t>. Return </a:t>
            </a:r>
            <a:r>
              <a:rPr lang="en-US" altLang="en-US" sz="1400" dirty="0">
                <a:solidFill>
                  <a:schemeClr val="bg1"/>
                </a:solidFill>
                <a:latin typeface="Verdana" panose="020B0604030504040204" pitchFamily="34" charset="0"/>
              </a:rPr>
              <a:t>home OR continue reunification services.</a:t>
            </a:r>
          </a:p>
        </p:txBody>
      </p:sp>
      <p:sp>
        <p:nvSpPr>
          <p:cNvPr id="59401" name="Text Box 9"/>
          <p:cNvSpPr txBox="1">
            <a:spLocks noChangeArrowheads="1"/>
          </p:cNvSpPr>
          <p:nvPr/>
        </p:nvSpPr>
        <p:spPr bwMode="auto">
          <a:xfrm>
            <a:off x="1219200" y="4191000"/>
            <a:ext cx="29718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C</a:t>
            </a:r>
            <a:r>
              <a:rPr lang="en-US" altLang="en-US" sz="1400" dirty="0" smtClean="0">
                <a:solidFill>
                  <a:schemeClr val="bg1"/>
                </a:solidFill>
                <a:latin typeface="Verdana" panose="020B0604030504040204" pitchFamily="34" charset="0"/>
              </a:rPr>
              <a:t>. Continue </a:t>
            </a:r>
            <a:r>
              <a:rPr lang="en-US" altLang="en-US" sz="1400" dirty="0">
                <a:solidFill>
                  <a:schemeClr val="bg1"/>
                </a:solidFill>
                <a:latin typeface="Verdana" panose="020B0604030504040204" pitchFamily="34" charset="0"/>
              </a:rPr>
              <a:t>reunification services OR terminate reunification services.</a:t>
            </a:r>
          </a:p>
        </p:txBody>
      </p:sp>
      <p:sp>
        <p:nvSpPr>
          <p:cNvPr id="59402" name="Text Box 10"/>
          <p:cNvSpPr txBox="1">
            <a:spLocks noChangeArrowheads="1"/>
          </p:cNvSpPr>
          <p:nvPr/>
        </p:nvSpPr>
        <p:spPr bwMode="auto">
          <a:xfrm>
            <a:off x="4953000" y="4191000"/>
            <a:ext cx="304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D</a:t>
            </a:r>
            <a:r>
              <a:rPr lang="en-US" altLang="en-US" sz="1400" dirty="0" smtClean="0">
                <a:solidFill>
                  <a:schemeClr val="bg1"/>
                </a:solidFill>
                <a:latin typeface="Verdana" panose="020B0604030504040204" pitchFamily="34" charset="0"/>
              </a:rPr>
              <a:t>. Terminate </a:t>
            </a:r>
            <a:r>
              <a:rPr lang="en-US" altLang="en-US" sz="1400" dirty="0">
                <a:solidFill>
                  <a:schemeClr val="bg1"/>
                </a:solidFill>
                <a:latin typeface="Verdana" panose="020B0604030504040204" pitchFamily="34" charset="0"/>
              </a:rPr>
              <a:t>reunification services.</a:t>
            </a:r>
          </a:p>
        </p:txBody>
      </p:sp>
      <p:sp>
        <p:nvSpPr>
          <p:cNvPr id="11" name="TextBox 10"/>
          <p:cNvSpPr txBox="1"/>
          <p:nvPr/>
        </p:nvSpPr>
        <p:spPr>
          <a:xfrm>
            <a:off x="6400800" y="6400800"/>
            <a:ext cx="1143000" cy="444500"/>
          </a:xfrm>
          <a:prstGeom prst="rect">
            <a:avLst/>
          </a:prstGeom>
        </p:spPr>
        <p:txBody>
          <a:bodyPr vert="horz" wrap="square" lIns="91440" tIns="45720" rIns="91440" bIns="45720" rtlCol="0" anchor="ctr">
            <a:normAutofit fontScale="55000" lnSpcReduction="20000"/>
          </a:bodyPr>
          <a:lstStyle/>
          <a:p>
            <a:pPr marL="0" marR="0" indent="0" algn="l" defTabSz="457200" rtl="0" eaLnBrk="1" fontAlgn="auto" latinLnBrk="0" hangingPunct="1">
              <a:lnSpc>
                <a:spcPct val="100000"/>
              </a:lnSpc>
              <a:spcBef>
                <a:spcPct val="0"/>
              </a:spcBef>
              <a:spcAft>
                <a:spcPts val="0"/>
              </a:spcAft>
              <a:buClrTx/>
              <a:buSzTx/>
              <a:buFontTx/>
              <a:buNone/>
              <a:tabLst/>
            </a:pPr>
            <a:r>
              <a:rPr lang="en-AU" sz="2800" dirty="0" smtClean="0">
                <a:latin typeface="Verdana"/>
                <a:ea typeface="+mj-ea"/>
                <a:cs typeface="Verdana"/>
                <a:sym typeface="Wingdings" panose="05000000000000000000" pitchFamily="2" charset="2"/>
                <a:hlinkClick r:id="rId3" action="ppaction://hlinksldjump"/>
              </a:rPr>
              <a:t>Return </a:t>
            </a:r>
            <a:r>
              <a:rPr kumimoji="0" lang="en-AU" sz="2800" b="0" i="0" u="none" strike="noStrike" kern="1200" cap="none" spc="0" normalizeH="0" baseline="0" noProof="0" dirty="0" smtClean="0">
                <a:ln>
                  <a:noFill/>
                </a:ln>
                <a:effectLst/>
                <a:uLnTx/>
                <a:uFillTx/>
                <a:latin typeface="Verdana"/>
                <a:ea typeface="+mj-ea"/>
                <a:cs typeface="Verdana"/>
                <a:sym typeface="Wingdings" panose="05000000000000000000" pitchFamily="2" charset="2"/>
                <a:hlinkClick r:id="rId3" action="ppaction://hlinksldjump"/>
              </a:rPr>
              <a:t></a:t>
            </a:r>
            <a:endParaRPr kumimoji="0" lang="en-AU" sz="2800" b="0" i="0" u="none" strike="noStrike" kern="1200" cap="none" spc="0" normalizeH="0" baseline="0" noProof="0" dirty="0" smtClean="0">
              <a:ln>
                <a:noFill/>
              </a:ln>
              <a:effectLst/>
              <a:uLnTx/>
              <a:uFillTx/>
              <a:latin typeface="Verdana"/>
              <a:ea typeface="+mj-ea"/>
              <a:cs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40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40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4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9" grpId="0"/>
      <p:bldP spid="59400" grpId="0"/>
      <p:bldP spid="59401" grpId="0"/>
      <p:bldP spid="5940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xfrm>
            <a:off x="457200" y="1"/>
            <a:ext cx="8534400" cy="961998"/>
          </a:xfrm>
          <a:ln>
            <a:miter lim="800000"/>
            <a:headEnd/>
            <a:tailEnd/>
          </a:ln>
        </p:spPr>
        <p:txBody>
          <a:bodyPr wrap="square" numCol="1" anchorCtr="0" compatLnSpc="1">
            <a:prstTxWarp prst="textNoShape">
              <a:avLst/>
            </a:prstTxWarp>
          </a:bodyPr>
          <a:lstStyle/>
          <a:p>
            <a:pPr indent="-4763" eaLnBrk="1" hangingPunct="1"/>
            <a:r>
              <a:rPr lang="en-US" altLang="en-US" dirty="0" smtClean="0"/>
              <a:t>When completing a risk reassessment or reunification assessment, if mother refuses services and father has met all objectives:</a:t>
            </a:r>
          </a:p>
        </p:txBody>
      </p:sp>
      <p:sp>
        <p:nvSpPr>
          <p:cNvPr id="39939" name="Rectangle 3"/>
          <p:cNvSpPr>
            <a:spLocks noChangeArrowheads="1"/>
          </p:cNvSpPr>
          <p:nvPr/>
        </p:nvSpPr>
        <p:spPr bwMode="auto">
          <a:xfrm>
            <a:off x="1066800" y="1524000"/>
            <a:ext cx="3352800" cy="22098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39940" name="Rectangle 4"/>
          <p:cNvSpPr>
            <a:spLocks noChangeArrowheads="1"/>
          </p:cNvSpPr>
          <p:nvPr/>
        </p:nvSpPr>
        <p:spPr bwMode="auto">
          <a:xfrm>
            <a:off x="1066800" y="4038600"/>
            <a:ext cx="3352800" cy="2209800"/>
          </a:xfrm>
          <a:prstGeom prst="rect">
            <a:avLst/>
          </a:prstGeom>
          <a:solidFill>
            <a:schemeClr val="accent3"/>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36869" name="Rectangle 5"/>
          <p:cNvSpPr>
            <a:spLocks noChangeArrowheads="1"/>
          </p:cNvSpPr>
          <p:nvPr/>
        </p:nvSpPr>
        <p:spPr bwMode="auto">
          <a:xfrm>
            <a:off x="4800600" y="4038600"/>
            <a:ext cx="3352800" cy="2209800"/>
          </a:xfrm>
          <a:prstGeom prst="rect">
            <a:avLst/>
          </a:prstGeom>
          <a:solidFill>
            <a:schemeClr val="accent4"/>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36870" name="Rectangle 6"/>
          <p:cNvSpPr>
            <a:spLocks noChangeArrowheads="1"/>
          </p:cNvSpPr>
          <p:nvPr/>
        </p:nvSpPr>
        <p:spPr bwMode="auto">
          <a:xfrm>
            <a:off x="4800600" y="1524000"/>
            <a:ext cx="3352800" cy="2209800"/>
          </a:xfrm>
          <a:prstGeom prst="rect">
            <a:avLst/>
          </a:prstGeom>
          <a:solidFill>
            <a:schemeClr val="accent2"/>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67591" name="Text Box 7"/>
          <p:cNvSpPr txBox="1">
            <a:spLocks noChangeArrowheads="1"/>
          </p:cNvSpPr>
          <p:nvPr/>
        </p:nvSpPr>
        <p:spPr bwMode="auto">
          <a:xfrm>
            <a:off x="1219200" y="1752600"/>
            <a:ext cx="2743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A</a:t>
            </a:r>
            <a:r>
              <a:rPr lang="en-US" altLang="en-US" sz="1400" dirty="0" smtClean="0">
                <a:solidFill>
                  <a:schemeClr val="bg1"/>
                </a:solidFill>
                <a:latin typeface="Verdana" panose="020B0604030504040204" pitchFamily="34" charset="0"/>
              </a:rPr>
              <a:t>. Rate </a:t>
            </a:r>
            <a:r>
              <a:rPr lang="en-US" altLang="en-US" sz="1400" dirty="0">
                <a:solidFill>
                  <a:schemeClr val="bg1"/>
                </a:solidFill>
                <a:latin typeface="Verdana" panose="020B0604030504040204" pitchFamily="34" charset="0"/>
              </a:rPr>
              <a:t>the mother.</a:t>
            </a:r>
          </a:p>
        </p:txBody>
      </p:sp>
      <p:sp>
        <p:nvSpPr>
          <p:cNvPr id="67592" name="Text Box 8"/>
          <p:cNvSpPr txBox="1">
            <a:spLocks noChangeArrowheads="1"/>
          </p:cNvSpPr>
          <p:nvPr/>
        </p:nvSpPr>
        <p:spPr bwMode="auto">
          <a:xfrm>
            <a:off x="4953000" y="1752600"/>
            <a:ext cx="2895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B</a:t>
            </a:r>
            <a:r>
              <a:rPr lang="en-US" altLang="en-US" sz="1400" dirty="0" smtClean="0">
                <a:solidFill>
                  <a:schemeClr val="bg1"/>
                </a:solidFill>
                <a:latin typeface="Verdana" panose="020B0604030504040204" pitchFamily="34" charset="0"/>
              </a:rPr>
              <a:t>. Rate </a:t>
            </a:r>
            <a:r>
              <a:rPr lang="en-US" altLang="en-US" sz="1400" dirty="0">
                <a:solidFill>
                  <a:schemeClr val="bg1"/>
                </a:solidFill>
                <a:latin typeface="Verdana" panose="020B0604030504040204" pitchFamily="34" charset="0"/>
              </a:rPr>
              <a:t>the father.</a:t>
            </a:r>
          </a:p>
        </p:txBody>
      </p:sp>
      <p:sp>
        <p:nvSpPr>
          <p:cNvPr id="67593" name="Text Box 9"/>
          <p:cNvSpPr txBox="1">
            <a:spLocks noChangeArrowheads="1"/>
          </p:cNvSpPr>
          <p:nvPr/>
        </p:nvSpPr>
        <p:spPr bwMode="auto">
          <a:xfrm>
            <a:off x="1219200" y="4191000"/>
            <a:ext cx="2971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C</a:t>
            </a:r>
            <a:r>
              <a:rPr lang="en-US" altLang="en-US" sz="1400" dirty="0" smtClean="0">
                <a:solidFill>
                  <a:schemeClr val="bg1"/>
                </a:solidFill>
                <a:latin typeface="Verdana" panose="020B0604030504040204" pitchFamily="34" charset="0"/>
              </a:rPr>
              <a:t>. Average </a:t>
            </a:r>
            <a:r>
              <a:rPr lang="en-US" altLang="en-US" sz="1400" dirty="0">
                <a:solidFill>
                  <a:schemeClr val="bg1"/>
                </a:solidFill>
                <a:latin typeface="Verdana" panose="020B0604030504040204" pitchFamily="34" charset="0"/>
              </a:rPr>
              <a:t>their scores.</a:t>
            </a:r>
          </a:p>
        </p:txBody>
      </p:sp>
      <p:sp>
        <p:nvSpPr>
          <p:cNvPr id="67594" name="Text Box 10"/>
          <p:cNvSpPr txBox="1">
            <a:spLocks noChangeArrowheads="1"/>
          </p:cNvSpPr>
          <p:nvPr/>
        </p:nvSpPr>
        <p:spPr bwMode="auto">
          <a:xfrm>
            <a:off x="4953000" y="4191000"/>
            <a:ext cx="3048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D</a:t>
            </a:r>
            <a:r>
              <a:rPr lang="en-US" altLang="en-US" sz="1400" dirty="0" smtClean="0">
                <a:solidFill>
                  <a:schemeClr val="bg1"/>
                </a:solidFill>
                <a:latin typeface="Verdana" panose="020B0604030504040204" pitchFamily="34" charset="0"/>
              </a:rPr>
              <a:t>. Complete </a:t>
            </a:r>
            <a:r>
              <a:rPr lang="en-US" altLang="en-US" sz="1400" dirty="0">
                <a:solidFill>
                  <a:schemeClr val="bg1"/>
                </a:solidFill>
                <a:latin typeface="Verdana" panose="020B0604030504040204" pitchFamily="34" charset="0"/>
              </a:rPr>
              <a:t>two assessments.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59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59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75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1" grpId="0"/>
      <p:bldP spid="67592" grpId="0"/>
      <p:bldP spid="67593" grpId="0"/>
      <p:bldP spid="6759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ln>
            <a:miter lim="800000"/>
            <a:headEnd/>
            <a:tailEnd/>
          </a:ln>
        </p:spPr>
        <p:txBody>
          <a:bodyPr wrap="square" numCol="1" anchorCtr="0" compatLnSpc="1">
            <a:prstTxWarp prst="textNoShape">
              <a:avLst/>
            </a:prstTxWarp>
          </a:bodyPr>
          <a:lstStyle/>
          <a:p>
            <a:pPr eaLnBrk="1" hangingPunct="1"/>
            <a:r>
              <a:rPr lang="en-US" altLang="en-US" dirty="0" smtClean="0"/>
              <a:t>To assess safety when children are out of the home, rely on all of the following EXCEPT:</a:t>
            </a:r>
          </a:p>
        </p:txBody>
      </p:sp>
      <p:sp>
        <p:nvSpPr>
          <p:cNvPr id="40963" name="Rectangle 3"/>
          <p:cNvSpPr>
            <a:spLocks noChangeArrowheads="1"/>
          </p:cNvSpPr>
          <p:nvPr/>
        </p:nvSpPr>
        <p:spPr bwMode="auto">
          <a:xfrm>
            <a:off x="1066800" y="1524000"/>
            <a:ext cx="3352800" cy="22098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40964" name="Rectangle 4"/>
          <p:cNvSpPr>
            <a:spLocks noChangeArrowheads="1"/>
          </p:cNvSpPr>
          <p:nvPr/>
        </p:nvSpPr>
        <p:spPr bwMode="auto">
          <a:xfrm>
            <a:off x="1066800" y="4038600"/>
            <a:ext cx="3352800" cy="2209800"/>
          </a:xfrm>
          <a:prstGeom prst="rect">
            <a:avLst/>
          </a:prstGeom>
          <a:solidFill>
            <a:schemeClr val="accent3"/>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37893" name="Rectangle 5"/>
          <p:cNvSpPr>
            <a:spLocks noChangeArrowheads="1"/>
          </p:cNvSpPr>
          <p:nvPr/>
        </p:nvSpPr>
        <p:spPr bwMode="auto">
          <a:xfrm>
            <a:off x="4800600" y="4038600"/>
            <a:ext cx="3352800" cy="2209800"/>
          </a:xfrm>
          <a:prstGeom prst="rect">
            <a:avLst/>
          </a:prstGeom>
          <a:solidFill>
            <a:schemeClr val="accent4"/>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37894" name="Rectangle 6"/>
          <p:cNvSpPr>
            <a:spLocks noChangeArrowheads="1"/>
          </p:cNvSpPr>
          <p:nvPr/>
        </p:nvSpPr>
        <p:spPr bwMode="auto">
          <a:xfrm>
            <a:off x="4800600" y="1524000"/>
            <a:ext cx="3352800" cy="2209800"/>
          </a:xfrm>
          <a:prstGeom prst="rect">
            <a:avLst/>
          </a:prstGeom>
          <a:solidFill>
            <a:schemeClr val="accent2"/>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69639" name="Text Box 7"/>
          <p:cNvSpPr txBox="1">
            <a:spLocks noChangeArrowheads="1"/>
          </p:cNvSpPr>
          <p:nvPr/>
        </p:nvSpPr>
        <p:spPr bwMode="auto">
          <a:xfrm>
            <a:off x="1219200" y="1752600"/>
            <a:ext cx="2743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A</a:t>
            </a:r>
            <a:r>
              <a:rPr lang="en-US" altLang="en-US" sz="1400" dirty="0" smtClean="0">
                <a:solidFill>
                  <a:schemeClr val="bg1"/>
                </a:solidFill>
                <a:latin typeface="Verdana" panose="020B0604030504040204" pitchFamily="34" charset="0"/>
              </a:rPr>
              <a:t>. Your </a:t>
            </a:r>
            <a:r>
              <a:rPr lang="en-US" altLang="en-US" sz="1400" dirty="0">
                <a:solidFill>
                  <a:schemeClr val="bg1"/>
                </a:solidFill>
                <a:latin typeface="Verdana" panose="020B0604030504040204" pitchFamily="34" charset="0"/>
              </a:rPr>
              <a:t>gut feeling about whether children would be safe if reunified.</a:t>
            </a:r>
          </a:p>
        </p:txBody>
      </p:sp>
      <p:sp>
        <p:nvSpPr>
          <p:cNvPr id="69640" name="Text Box 8"/>
          <p:cNvSpPr txBox="1">
            <a:spLocks noChangeArrowheads="1"/>
          </p:cNvSpPr>
          <p:nvPr/>
        </p:nvSpPr>
        <p:spPr bwMode="auto">
          <a:xfrm>
            <a:off x="4953000" y="1752600"/>
            <a:ext cx="304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B</a:t>
            </a:r>
            <a:r>
              <a:rPr lang="en-US" altLang="en-US" sz="1400" dirty="0" smtClean="0">
                <a:solidFill>
                  <a:schemeClr val="bg1"/>
                </a:solidFill>
                <a:latin typeface="Verdana" panose="020B0604030504040204" pitchFamily="34" charset="0"/>
              </a:rPr>
              <a:t>. Caregiver </a:t>
            </a:r>
            <a:r>
              <a:rPr lang="en-US" altLang="en-US" sz="1400" dirty="0">
                <a:solidFill>
                  <a:schemeClr val="bg1"/>
                </a:solidFill>
                <a:latin typeface="Verdana" panose="020B0604030504040204" pitchFamily="34" charset="0"/>
              </a:rPr>
              <a:t>action during visits.</a:t>
            </a:r>
          </a:p>
        </p:txBody>
      </p:sp>
      <p:sp>
        <p:nvSpPr>
          <p:cNvPr id="69641" name="Text Box 9"/>
          <p:cNvSpPr txBox="1">
            <a:spLocks noChangeArrowheads="1"/>
          </p:cNvSpPr>
          <p:nvPr/>
        </p:nvSpPr>
        <p:spPr bwMode="auto">
          <a:xfrm>
            <a:off x="1219200" y="4191000"/>
            <a:ext cx="29718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C</a:t>
            </a:r>
            <a:r>
              <a:rPr lang="en-US" altLang="en-US" sz="1400" dirty="0" smtClean="0">
                <a:solidFill>
                  <a:schemeClr val="bg1"/>
                </a:solidFill>
                <a:latin typeface="Verdana" panose="020B0604030504040204" pitchFamily="34" charset="0"/>
              </a:rPr>
              <a:t>. Conditions </a:t>
            </a:r>
            <a:r>
              <a:rPr lang="en-US" altLang="en-US" sz="1400" dirty="0">
                <a:solidFill>
                  <a:schemeClr val="bg1"/>
                </a:solidFill>
                <a:latin typeface="Verdana" panose="020B0604030504040204" pitchFamily="34" charset="0"/>
              </a:rPr>
              <a:t>in the home to which children would be returned.</a:t>
            </a:r>
          </a:p>
        </p:txBody>
      </p:sp>
      <p:sp>
        <p:nvSpPr>
          <p:cNvPr id="69642" name="Text Box 10"/>
          <p:cNvSpPr txBox="1">
            <a:spLocks noChangeArrowheads="1"/>
          </p:cNvSpPr>
          <p:nvPr/>
        </p:nvSpPr>
        <p:spPr bwMode="auto">
          <a:xfrm>
            <a:off x="4953000" y="4191000"/>
            <a:ext cx="3048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D</a:t>
            </a:r>
            <a:r>
              <a:rPr lang="en-US" altLang="en-US" sz="1400" dirty="0" smtClean="0">
                <a:solidFill>
                  <a:schemeClr val="bg1"/>
                </a:solidFill>
                <a:latin typeface="Verdana" panose="020B0604030504040204" pitchFamily="34" charset="0"/>
              </a:rPr>
              <a:t>. Child’s </a:t>
            </a:r>
            <a:r>
              <a:rPr lang="en-US" altLang="en-US" sz="1400" dirty="0">
                <a:solidFill>
                  <a:schemeClr val="bg1"/>
                </a:solidFill>
                <a:latin typeface="Verdana" panose="020B0604030504040204" pitchFamily="34" charset="0"/>
              </a:rPr>
              <a:t>statements about his/her experience during visits.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64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64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96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9" grpId="0"/>
      <p:bldP spid="69640" grpId="0"/>
      <p:bldP spid="69641" grpId="0"/>
      <p:bldP spid="6964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bwMode="auto">
          <a:xfrm>
            <a:off x="152400" y="1"/>
            <a:ext cx="8991600" cy="961998"/>
          </a:xfrm>
          <a:ln>
            <a:miter lim="800000"/>
            <a:headEnd/>
            <a:tailEnd/>
          </a:ln>
        </p:spPr>
        <p:txBody>
          <a:bodyPr wrap="square" numCol="1" anchorCtr="0" compatLnSpc="1">
            <a:prstTxWarp prst="textNoShape">
              <a:avLst/>
            </a:prstTxWarp>
          </a:bodyPr>
          <a:lstStyle/>
          <a:p>
            <a:pPr eaLnBrk="1" hangingPunct="1"/>
            <a:r>
              <a:rPr lang="en-US" altLang="en-US" dirty="0" smtClean="0"/>
              <a:t>A child lives with mother and visits father. The referral alleges physical abuse by father during visits. You should:</a:t>
            </a:r>
          </a:p>
        </p:txBody>
      </p:sp>
      <p:sp>
        <p:nvSpPr>
          <p:cNvPr id="41987" name="Rectangle 3"/>
          <p:cNvSpPr>
            <a:spLocks noChangeArrowheads="1"/>
          </p:cNvSpPr>
          <p:nvPr/>
        </p:nvSpPr>
        <p:spPr bwMode="auto">
          <a:xfrm>
            <a:off x="1066800" y="1524000"/>
            <a:ext cx="3352800" cy="22098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41988" name="Rectangle 4"/>
          <p:cNvSpPr>
            <a:spLocks noChangeArrowheads="1"/>
          </p:cNvSpPr>
          <p:nvPr/>
        </p:nvSpPr>
        <p:spPr bwMode="auto">
          <a:xfrm>
            <a:off x="1066800" y="4038600"/>
            <a:ext cx="3352800" cy="2209800"/>
          </a:xfrm>
          <a:prstGeom prst="rect">
            <a:avLst/>
          </a:prstGeom>
          <a:solidFill>
            <a:schemeClr val="accent3"/>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38917" name="Rectangle 5"/>
          <p:cNvSpPr>
            <a:spLocks noChangeArrowheads="1"/>
          </p:cNvSpPr>
          <p:nvPr/>
        </p:nvSpPr>
        <p:spPr bwMode="auto">
          <a:xfrm>
            <a:off x="4800600" y="4038600"/>
            <a:ext cx="3352800" cy="2209800"/>
          </a:xfrm>
          <a:prstGeom prst="rect">
            <a:avLst/>
          </a:prstGeom>
          <a:solidFill>
            <a:schemeClr val="accent4"/>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38918" name="Rectangle 6"/>
          <p:cNvSpPr>
            <a:spLocks noChangeArrowheads="1"/>
          </p:cNvSpPr>
          <p:nvPr/>
        </p:nvSpPr>
        <p:spPr bwMode="auto">
          <a:xfrm>
            <a:off x="4800600" y="1524000"/>
            <a:ext cx="3352800" cy="2209800"/>
          </a:xfrm>
          <a:prstGeom prst="rect">
            <a:avLst/>
          </a:prstGeom>
          <a:solidFill>
            <a:schemeClr val="accent2"/>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77831" name="Text Box 7"/>
          <p:cNvSpPr txBox="1">
            <a:spLocks noChangeArrowheads="1"/>
          </p:cNvSpPr>
          <p:nvPr/>
        </p:nvSpPr>
        <p:spPr bwMode="auto">
          <a:xfrm>
            <a:off x="1219200" y="1752600"/>
            <a:ext cx="2971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A</a:t>
            </a:r>
            <a:r>
              <a:rPr lang="en-US" altLang="en-US" sz="1400" dirty="0" smtClean="0">
                <a:solidFill>
                  <a:schemeClr val="bg1"/>
                </a:solidFill>
                <a:latin typeface="Verdana" panose="020B0604030504040204" pitchFamily="34" charset="0"/>
              </a:rPr>
              <a:t>. Assume </a:t>
            </a:r>
            <a:r>
              <a:rPr lang="en-US" altLang="en-US" sz="1400" dirty="0">
                <a:solidFill>
                  <a:schemeClr val="bg1"/>
                </a:solidFill>
                <a:latin typeface="Verdana" panose="020B0604030504040204" pitchFamily="34" charset="0"/>
              </a:rPr>
              <a:t>that mother is behind the </a:t>
            </a:r>
            <a:r>
              <a:rPr lang="en-US" altLang="en-US" sz="1400" dirty="0" smtClean="0">
                <a:solidFill>
                  <a:schemeClr val="bg1"/>
                </a:solidFill>
                <a:latin typeface="Verdana" panose="020B0604030504040204" pitchFamily="34" charset="0"/>
              </a:rPr>
              <a:t>call, </a:t>
            </a:r>
            <a:r>
              <a:rPr lang="en-US" altLang="en-US" sz="1400" dirty="0">
                <a:solidFill>
                  <a:schemeClr val="bg1"/>
                </a:solidFill>
                <a:latin typeface="Verdana" panose="020B0604030504040204" pitchFamily="34" charset="0"/>
              </a:rPr>
              <a:t>and this is about a custody battle</a:t>
            </a:r>
            <a:r>
              <a:rPr lang="en-US" altLang="en-US" sz="1400" dirty="0" smtClean="0">
                <a:solidFill>
                  <a:schemeClr val="bg1"/>
                </a:solidFill>
                <a:latin typeface="Verdana" panose="020B0604030504040204" pitchFamily="34" charset="0"/>
              </a:rPr>
              <a:t>. Evaluate </a:t>
            </a:r>
            <a:r>
              <a:rPr lang="en-US" altLang="en-US" sz="1400" dirty="0">
                <a:solidFill>
                  <a:schemeClr val="bg1"/>
                </a:solidFill>
                <a:latin typeface="Verdana" panose="020B0604030504040204" pitchFamily="34" charset="0"/>
              </a:rPr>
              <a:t>out.</a:t>
            </a:r>
          </a:p>
        </p:txBody>
      </p:sp>
      <p:sp>
        <p:nvSpPr>
          <p:cNvPr id="77832" name="Text Box 8"/>
          <p:cNvSpPr txBox="1">
            <a:spLocks noChangeArrowheads="1"/>
          </p:cNvSpPr>
          <p:nvPr/>
        </p:nvSpPr>
        <p:spPr bwMode="auto">
          <a:xfrm>
            <a:off x="4953000" y="1752600"/>
            <a:ext cx="28956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B</a:t>
            </a:r>
            <a:r>
              <a:rPr lang="en-US" altLang="en-US" sz="1400" dirty="0" smtClean="0">
                <a:solidFill>
                  <a:schemeClr val="bg1"/>
                </a:solidFill>
                <a:latin typeface="Verdana" panose="020B0604030504040204" pitchFamily="34" charset="0"/>
              </a:rPr>
              <a:t>. Investigate </a:t>
            </a:r>
            <a:r>
              <a:rPr lang="en-US" altLang="en-US" sz="1400" dirty="0">
                <a:solidFill>
                  <a:schemeClr val="bg1"/>
                </a:solidFill>
                <a:latin typeface="Verdana" panose="020B0604030504040204" pitchFamily="34" charset="0"/>
              </a:rPr>
              <a:t>the mother</a:t>
            </a:r>
            <a:r>
              <a:rPr lang="en-US" altLang="en-US" sz="1400" dirty="0" smtClean="0">
                <a:solidFill>
                  <a:schemeClr val="bg1"/>
                </a:solidFill>
                <a:latin typeface="Verdana" panose="020B0604030504040204" pitchFamily="34" charset="0"/>
              </a:rPr>
              <a:t>. Why </a:t>
            </a:r>
            <a:r>
              <a:rPr lang="en-US" altLang="en-US" sz="1400" dirty="0">
                <a:solidFill>
                  <a:schemeClr val="bg1"/>
                </a:solidFill>
                <a:latin typeface="Verdana" panose="020B0604030504040204" pitchFamily="34" charset="0"/>
              </a:rPr>
              <a:t>did she get hooked up with a guy like that</a:t>
            </a:r>
            <a:r>
              <a:rPr lang="en-US" altLang="en-US" sz="1400" dirty="0" smtClean="0">
                <a:solidFill>
                  <a:schemeClr val="bg1"/>
                </a:solidFill>
                <a:latin typeface="Verdana" panose="020B0604030504040204" pitchFamily="34" charset="0"/>
              </a:rPr>
              <a:t>? Do not </a:t>
            </a:r>
            <a:r>
              <a:rPr lang="en-US" altLang="en-US" sz="1400" dirty="0">
                <a:solidFill>
                  <a:schemeClr val="bg1"/>
                </a:solidFill>
                <a:latin typeface="Verdana" panose="020B0604030504040204" pitchFamily="34" charset="0"/>
              </a:rPr>
              <a:t>even contact that useless father. </a:t>
            </a:r>
          </a:p>
        </p:txBody>
      </p:sp>
      <p:sp>
        <p:nvSpPr>
          <p:cNvPr id="77833" name="Text Box 9"/>
          <p:cNvSpPr txBox="1">
            <a:spLocks noChangeArrowheads="1"/>
          </p:cNvSpPr>
          <p:nvPr/>
        </p:nvSpPr>
        <p:spPr bwMode="auto">
          <a:xfrm>
            <a:off x="1219200" y="4191000"/>
            <a:ext cx="29718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C</a:t>
            </a:r>
            <a:r>
              <a:rPr lang="en-US" altLang="en-US" sz="1400" dirty="0" smtClean="0">
                <a:solidFill>
                  <a:schemeClr val="bg1"/>
                </a:solidFill>
                <a:latin typeface="Verdana" panose="020B0604030504040204" pitchFamily="34" charset="0"/>
              </a:rPr>
              <a:t>. Conduct </a:t>
            </a:r>
            <a:r>
              <a:rPr lang="en-US" altLang="en-US" sz="1400" dirty="0">
                <a:solidFill>
                  <a:schemeClr val="bg1"/>
                </a:solidFill>
                <a:latin typeface="Verdana" panose="020B0604030504040204" pitchFamily="34" charset="0"/>
              </a:rPr>
              <a:t>a safety assessment and risk assessment of father</a:t>
            </a:r>
            <a:r>
              <a:rPr lang="en-US" altLang="en-US" sz="1400" dirty="0" smtClean="0">
                <a:solidFill>
                  <a:schemeClr val="bg1"/>
                </a:solidFill>
                <a:latin typeface="Verdana" panose="020B0604030504040204" pitchFamily="34" charset="0"/>
              </a:rPr>
              <a:t>. Assess </a:t>
            </a:r>
            <a:r>
              <a:rPr lang="en-US" altLang="en-US" sz="1400" dirty="0">
                <a:solidFill>
                  <a:schemeClr val="bg1"/>
                </a:solidFill>
                <a:latin typeface="Verdana" panose="020B0604030504040204" pitchFamily="34" charset="0"/>
              </a:rPr>
              <a:t>mother only if there is an allegation of failure to protect. </a:t>
            </a:r>
          </a:p>
        </p:txBody>
      </p:sp>
      <p:sp>
        <p:nvSpPr>
          <p:cNvPr id="77834" name="Text Box 10"/>
          <p:cNvSpPr txBox="1">
            <a:spLocks noChangeArrowheads="1"/>
          </p:cNvSpPr>
          <p:nvPr/>
        </p:nvSpPr>
        <p:spPr bwMode="auto">
          <a:xfrm>
            <a:off x="4953000" y="4191000"/>
            <a:ext cx="304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D</a:t>
            </a:r>
            <a:r>
              <a:rPr lang="en-US" altLang="en-US" sz="1400" dirty="0" smtClean="0">
                <a:solidFill>
                  <a:schemeClr val="bg1"/>
                </a:solidFill>
                <a:latin typeface="Verdana" panose="020B0604030504040204" pitchFamily="34" charset="0"/>
              </a:rPr>
              <a:t>. Ask </a:t>
            </a:r>
            <a:r>
              <a:rPr lang="en-US" altLang="en-US" sz="1400" dirty="0">
                <a:solidFill>
                  <a:schemeClr val="bg1"/>
                </a:solidFill>
                <a:latin typeface="Verdana" panose="020B0604030504040204" pitchFamily="34" charset="0"/>
              </a:rPr>
              <a:t>your supervisor for an easier referral.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83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783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78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1" grpId="0"/>
      <p:bldP spid="77832" grpId="0"/>
      <p:bldP spid="77833" grpId="0"/>
      <p:bldP spid="7783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bwMode="auto">
          <a:ln>
            <a:miter lim="800000"/>
            <a:headEnd/>
            <a:tailEnd/>
          </a:ln>
        </p:spPr>
        <p:txBody>
          <a:bodyPr wrap="square" numCol="1" anchorCtr="0" compatLnSpc="1">
            <a:prstTxWarp prst="textNoShape">
              <a:avLst/>
            </a:prstTxWarp>
          </a:bodyPr>
          <a:lstStyle/>
          <a:p>
            <a:pPr eaLnBrk="1" hangingPunct="1"/>
            <a:r>
              <a:rPr lang="en-US" altLang="en-US" dirty="0" smtClean="0"/>
              <a:t>How do the SDM</a:t>
            </a:r>
            <a:r>
              <a:rPr lang="en-US" altLang="en-US" baseline="30000" dirty="0" smtClean="0"/>
              <a:t>®</a:t>
            </a:r>
            <a:r>
              <a:rPr lang="en-US" altLang="en-US" dirty="0" smtClean="0"/>
              <a:t> system and family team meetings work together?</a:t>
            </a:r>
          </a:p>
        </p:txBody>
      </p:sp>
      <p:sp>
        <p:nvSpPr>
          <p:cNvPr id="43011" name="Rectangle 3"/>
          <p:cNvSpPr>
            <a:spLocks noChangeArrowheads="1"/>
          </p:cNvSpPr>
          <p:nvPr/>
        </p:nvSpPr>
        <p:spPr bwMode="auto">
          <a:xfrm>
            <a:off x="1066800" y="1524000"/>
            <a:ext cx="3352800" cy="22098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43012" name="Rectangle 4"/>
          <p:cNvSpPr>
            <a:spLocks noChangeArrowheads="1"/>
          </p:cNvSpPr>
          <p:nvPr/>
        </p:nvSpPr>
        <p:spPr bwMode="auto">
          <a:xfrm>
            <a:off x="1066800" y="4038600"/>
            <a:ext cx="3352800" cy="2209800"/>
          </a:xfrm>
          <a:prstGeom prst="rect">
            <a:avLst/>
          </a:prstGeom>
          <a:solidFill>
            <a:schemeClr val="accent3"/>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39941" name="Rectangle 5"/>
          <p:cNvSpPr>
            <a:spLocks noChangeArrowheads="1"/>
          </p:cNvSpPr>
          <p:nvPr/>
        </p:nvSpPr>
        <p:spPr bwMode="auto">
          <a:xfrm>
            <a:off x="4800600" y="4038600"/>
            <a:ext cx="3352800" cy="2209800"/>
          </a:xfrm>
          <a:prstGeom prst="rect">
            <a:avLst/>
          </a:prstGeom>
          <a:solidFill>
            <a:schemeClr val="accent4"/>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39942" name="Rectangle 6"/>
          <p:cNvSpPr>
            <a:spLocks noChangeArrowheads="1"/>
          </p:cNvSpPr>
          <p:nvPr/>
        </p:nvSpPr>
        <p:spPr bwMode="auto">
          <a:xfrm>
            <a:off x="4800600" y="1524000"/>
            <a:ext cx="3352800" cy="2209800"/>
          </a:xfrm>
          <a:prstGeom prst="rect">
            <a:avLst/>
          </a:prstGeom>
          <a:solidFill>
            <a:schemeClr val="accent2"/>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57351" name="Text Box 7"/>
          <p:cNvSpPr txBox="1">
            <a:spLocks noChangeArrowheads="1"/>
          </p:cNvSpPr>
          <p:nvPr/>
        </p:nvSpPr>
        <p:spPr bwMode="auto">
          <a:xfrm>
            <a:off x="1219200" y="1752600"/>
            <a:ext cx="29718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A</a:t>
            </a:r>
            <a:r>
              <a:rPr lang="en-US" altLang="en-US" sz="1400" dirty="0" smtClean="0">
                <a:solidFill>
                  <a:schemeClr val="bg1"/>
                </a:solidFill>
                <a:latin typeface="Verdana" panose="020B0604030504040204" pitchFamily="34" charset="0"/>
              </a:rPr>
              <a:t>. SDM </a:t>
            </a:r>
            <a:r>
              <a:rPr lang="en-US" altLang="en-US" sz="1400" dirty="0">
                <a:solidFill>
                  <a:schemeClr val="bg1"/>
                </a:solidFill>
                <a:latin typeface="Verdana" panose="020B0604030504040204" pitchFamily="34" charset="0"/>
              </a:rPr>
              <a:t>assessments can help structure meetings</a:t>
            </a:r>
            <a:r>
              <a:rPr lang="en-US" altLang="en-US" sz="1400" dirty="0" smtClean="0">
                <a:solidFill>
                  <a:schemeClr val="bg1"/>
                </a:solidFill>
                <a:latin typeface="Verdana" panose="020B0604030504040204" pitchFamily="34" charset="0"/>
              </a:rPr>
              <a:t>: Information </a:t>
            </a:r>
            <a:r>
              <a:rPr lang="en-US" altLang="en-US" sz="1400" dirty="0">
                <a:solidFill>
                  <a:schemeClr val="bg1"/>
                </a:solidFill>
                <a:latin typeface="Verdana" panose="020B0604030504040204" pitchFamily="34" charset="0"/>
              </a:rPr>
              <a:t>from meetings can help score SDM assessments.</a:t>
            </a:r>
          </a:p>
        </p:txBody>
      </p:sp>
      <p:sp>
        <p:nvSpPr>
          <p:cNvPr id="57352" name="Text Box 8"/>
          <p:cNvSpPr txBox="1">
            <a:spLocks noChangeArrowheads="1"/>
          </p:cNvSpPr>
          <p:nvPr/>
        </p:nvSpPr>
        <p:spPr bwMode="auto">
          <a:xfrm>
            <a:off x="4953000" y="1752600"/>
            <a:ext cx="28956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B</a:t>
            </a:r>
            <a:r>
              <a:rPr lang="en-US" altLang="en-US" sz="1400" dirty="0" smtClean="0">
                <a:solidFill>
                  <a:schemeClr val="bg1"/>
                </a:solidFill>
                <a:latin typeface="Verdana" panose="020B0604030504040204" pitchFamily="34" charset="0"/>
              </a:rPr>
              <a:t>. Use </a:t>
            </a:r>
            <a:r>
              <a:rPr lang="en-US" altLang="en-US" sz="1400" dirty="0">
                <a:solidFill>
                  <a:schemeClr val="bg1"/>
                </a:solidFill>
                <a:latin typeface="Verdana" panose="020B0604030504040204" pitchFamily="34" charset="0"/>
              </a:rPr>
              <a:t>SDM assessments at family meetings to tell families what they should do.</a:t>
            </a:r>
          </a:p>
        </p:txBody>
      </p:sp>
      <p:sp>
        <p:nvSpPr>
          <p:cNvPr id="57353" name="Text Box 9"/>
          <p:cNvSpPr txBox="1">
            <a:spLocks noChangeArrowheads="1"/>
          </p:cNvSpPr>
          <p:nvPr/>
        </p:nvSpPr>
        <p:spPr bwMode="auto">
          <a:xfrm>
            <a:off x="1219200" y="4191000"/>
            <a:ext cx="2971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C</a:t>
            </a:r>
            <a:r>
              <a:rPr lang="en-US" altLang="en-US" sz="1400" dirty="0" smtClean="0">
                <a:solidFill>
                  <a:schemeClr val="bg1"/>
                </a:solidFill>
                <a:latin typeface="Verdana" panose="020B0604030504040204" pitchFamily="34" charset="0"/>
              </a:rPr>
              <a:t>. Whatever </a:t>
            </a:r>
            <a:r>
              <a:rPr lang="en-US" altLang="en-US" sz="1400" dirty="0">
                <a:solidFill>
                  <a:schemeClr val="bg1"/>
                </a:solidFill>
                <a:latin typeface="Verdana" panose="020B0604030504040204" pitchFamily="34" charset="0"/>
              </a:rPr>
              <a:t>families say at team meetings is all that matters</a:t>
            </a:r>
            <a:r>
              <a:rPr lang="en-US" altLang="en-US" sz="1400" dirty="0" smtClean="0">
                <a:solidFill>
                  <a:schemeClr val="bg1"/>
                </a:solidFill>
                <a:latin typeface="Verdana" panose="020B0604030504040204" pitchFamily="34" charset="0"/>
              </a:rPr>
              <a:t>. Disregard </a:t>
            </a:r>
            <a:r>
              <a:rPr lang="en-US" altLang="en-US" sz="1400" dirty="0">
                <a:solidFill>
                  <a:schemeClr val="bg1"/>
                </a:solidFill>
                <a:latin typeface="Verdana" panose="020B0604030504040204" pitchFamily="34" charset="0"/>
              </a:rPr>
              <a:t>SDM assessments.</a:t>
            </a:r>
          </a:p>
        </p:txBody>
      </p:sp>
      <p:sp>
        <p:nvSpPr>
          <p:cNvPr id="57354" name="Text Box 10"/>
          <p:cNvSpPr txBox="1">
            <a:spLocks noChangeArrowheads="1"/>
          </p:cNvSpPr>
          <p:nvPr/>
        </p:nvSpPr>
        <p:spPr bwMode="auto">
          <a:xfrm>
            <a:off x="4953000" y="4191000"/>
            <a:ext cx="3048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D</a:t>
            </a:r>
            <a:r>
              <a:rPr lang="en-US" altLang="en-US" sz="1400" dirty="0" smtClean="0">
                <a:solidFill>
                  <a:schemeClr val="bg1"/>
                </a:solidFill>
                <a:latin typeface="Verdana" panose="020B0604030504040204" pitchFamily="34" charset="0"/>
              </a:rPr>
              <a:t>. Families </a:t>
            </a:r>
            <a:r>
              <a:rPr lang="en-US" altLang="en-US" sz="1400" dirty="0">
                <a:solidFill>
                  <a:schemeClr val="bg1"/>
                </a:solidFill>
                <a:latin typeface="Verdana" panose="020B0604030504040204" pitchFamily="34" charset="0"/>
              </a:rPr>
              <a:t>should never know that you are using SDM </a:t>
            </a:r>
            <a:r>
              <a:rPr lang="en-US" altLang="en-US" sz="1400" dirty="0" smtClean="0">
                <a:solidFill>
                  <a:schemeClr val="bg1"/>
                </a:solidFill>
                <a:latin typeface="Verdana" panose="020B0604030504040204" pitchFamily="34" charset="0"/>
              </a:rPr>
              <a:t>assessments.</a:t>
            </a:r>
            <a:endParaRPr lang="en-US" altLang="en-US" sz="1400" dirty="0">
              <a:solidFill>
                <a:schemeClr val="bg1"/>
              </a:solidFill>
              <a:latin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35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35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3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1" grpId="0"/>
      <p:bldP spid="57352" grpId="0"/>
      <p:bldP spid="57353" grpId="0"/>
      <p:bldP spid="5735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bwMode="auto">
          <a:ln>
            <a:miter lim="800000"/>
            <a:headEnd/>
            <a:tailEnd/>
          </a:ln>
        </p:spPr>
        <p:txBody>
          <a:bodyPr wrap="square" numCol="1" anchorCtr="0" compatLnSpc="1">
            <a:prstTxWarp prst="textNoShape">
              <a:avLst/>
            </a:prstTxWarp>
          </a:bodyPr>
          <a:lstStyle/>
          <a:p>
            <a:pPr eaLnBrk="1" hangingPunct="1"/>
            <a:r>
              <a:rPr lang="en-US" altLang="en-US" dirty="0" smtClean="0"/>
              <a:t>Which of the following is not a goal of the SDM</a:t>
            </a:r>
            <a:r>
              <a:rPr lang="en-US" altLang="en-US" baseline="30000" dirty="0" smtClean="0"/>
              <a:t>®</a:t>
            </a:r>
            <a:r>
              <a:rPr lang="en-US" altLang="en-US" dirty="0" smtClean="0"/>
              <a:t> system?</a:t>
            </a:r>
          </a:p>
        </p:txBody>
      </p:sp>
      <p:sp>
        <p:nvSpPr>
          <p:cNvPr id="44035" name="Rectangle 3"/>
          <p:cNvSpPr>
            <a:spLocks noChangeArrowheads="1"/>
          </p:cNvSpPr>
          <p:nvPr/>
        </p:nvSpPr>
        <p:spPr bwMode="auto">
          <a:xfrm>
            <a:off x="1066800" y="1524000"/>
            <a:ext cx="3352800" cy="22098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44036" name="Rectangle 4"/>
          <p:cNvSpPr>
            <a:spLocks noChangeArrowheads="1"/>
          </p:cNvSpPr>
          <p:nvPr/>
        </p:nvSpPr>
        <p:spPr bwMode="auto">
          <a:xfrm>
            <a:off x="1066800" y="4038600"/>
            <a:ext cx="3352800" cy="2209800"/>
          </a:xfrm>
          <a:prstGeom prst="rect">
            <a:avLst/>
          </a:prstGeom>
          <a:solidFill>
            <a:schemeClr val="accent3"/>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40965" name="Rectangle 5"/>
          <p:cNvSpPr>
            <a:spLocks noChangeArrowheads="1"/>
          </p:cNvSpPr>
          <p:nvPr/>
        </p:nvSpPr>
        <p:spPr bwMode="auto">
          <a:xfrm>
            <a:off x="4800600" y="4038600"/>
            <a:ext cx="3352800" cy="2209800"/>
          </a:xfrm>
          <a:prstGeom prst="rect">
            <a:avLst/>
          </a:prstGeom>
          <a:solidFill>
            <a:schemeClr val="accent4"/>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40966" name="Rectangle 6"/>
          <p:cNvSpPr>
            <a:spLocks noChangeArrowheads="1"/>
          </p:cNvSpPr>
          <p:nvPr/>
        </p:nvSpPr>
        <p:spPr bwMode="auto">
          <a:xfrm>
            <a:off x="4800600" y="1524000"/>
            <a:ext cx="3352800" cy="2209800"/>
          </a:xfrm>
          <a:prstGeom prst="rect">
            <a:avLst/>
          </a:prstGeom>
          <a:solidFill>
            <a:schemeClr val="accent2"/>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77831" name="Text Box 7"/>
          <p:cNvSpPr txBox="1">
            <a:spLocks noChangeArrowheads="1"/>
          </p:cNvSpPr>
          <p:nvPr/>
        </p:nvSpPr>
        <p:spPr bwMode="auto">
          <a:xfrm>
            <a:off x="1219200" y="1752600"/>
            <a:ext cx="2743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A</a:t>
            </a:r>
            <a:r>
              <a:rPr lang="en-US" altLang="en-US" sz="1400" dirty="0" smtClean="0">
                <a:solidFill>
                  <a:schemeClr val="bg1"/>
                </a:solidFill>
                <a:latin typeface="Verdana" panose="020B0604030504040204" pitchFamily="34" charset="0"/>
              </a:rPr>
              <a:t>. Improved </a:t>
            </a:r>
            <a:r>
              <a:rPr lang="en-US" altLang="en-US" sz="1400" dirty="0">
                <a:solidFill>
                  <a:schemeClr val="bg1"/>
                </a:solidFill>
                <a:latin typeface="Verdana" panose="020B0604030504040204" pitchFamily="34" charset="0"/>
              </a:rPr>
              <a:t>assessments.</a:t>
            </a:r>
          </a:p>
        </p:txBody>
      </p:sp>
      <p:sp>
        <p:nvSpPr>
          <p:cNvPr id="77832" name="Text Box 8"/>
          <p:cNvSpPr txBox="1">
            <a:spLocks noChangeArrowheads="1"/>
          </p:cNvSpPr>
          <p:nvPr/>
        </p:nvSpPr>
        <p:spPr bwMode="auto">
          <a:xfrm>
            <a:off x="4953000" y="1752600"/>
            <a:ext cx="2895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B</a:t>
            </a:r>
            <a:r>
              <a:rPr lang="en-US" altLang="en-US" sz="1400" dirty="0" smtClean="0">
                <a:solidFill>
                  <a:schemeClr val="bg1"/>
                </a:solidFill>
                <a:latin typeface="Verdana" panose="020B0604030504040204" pitchFamily="34" charset="0"/>
              </a:rPr>
              <a:t>. Increased </a:t>
            </a:r>
            <a:r>
              <a:rPr lang="en-US" altLang="en-US" sz="1400" dirty="0">
                <a:solidFill>
                  <a:schemeClr val="bg1"/>
                </a:solidFill>
                <a:latin typeface="Verdana" panose="020B0604030504040204" pitchFamily="34" charset="0"/>
              </a:rPr>
              <a:t>consistency and </a:t>
            </a:r>
            <a:r>
              <a:rPr lang="en-US" altLang="en-US" sz="1400" dirty="0" smtClean="0">
                <a:solidFill>
                  <a:schemeClr val="bg1"/>
                </a:solidFill>
                <a:latin typeface="Verdana" panose="020B0604030504040204" pitchFamily="34" charset="0"/>
              </a:rPr>
              <a:t>accuracy.</a:t>
            </a:r>
            <a:endParaRPr lang="en-US" altLang="en-US" sz="1400" dirty="0">
              <a:solidFill>
                <a:schemeClr val="bg1"/>
              </a:solidFill>
              <a:latin typeface="Verdana" panose="020B0604030504040204" pitchFamily="34" charset="0"/>
            </a:endParaRPr>
          </a:p>
        </p:txBody>
      </p:sp>
      <p:sp>
        <p:nvSpPr>
          <p:cNvPr id="77833" name="Text Box 9"/>
          <p:cNvSpPr txBox="1">
            <a:spLocks noChangeArrowheads="1"/>
          </p:cNvSpPr>
          <p:nvPr/>
        </p:nvSpPr>
        <p:spPr bwMode="auto">
          <a:xfrm>
            <a:off x="1219200" y="4191000"/>
            <a:ext cx="2971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C</a:t>
            </a:r>
            <a:r>
              <a:rPr lang="en-US" altLang="en-US" sz="1400" dirty="0" smtClean="0">
                <a:solidFill>
                  <a:schemeClr val="bg1"/>
                </a:solidFill>
                <a:latin typeface="Verdana" panose="020B0604030504040204" pitchFamily="34" charset="0"/>
              </a:rPr>
              <a:t>. Increased </a:t>
            </a:r>
            <a:r>
              <a:rPr lang="en-US" altLang="en-US" sz="1400" dirty="0">
                <a:solidFill>
                  <a:schemeClr val="bg1"/>
                </a:solidFill>
                <a:latin typeface="Verdana" panose="020B0604030504040204" pitchFamily="34" charset="0"/>
              </a:rPr>
              <a:t>paperwork. </a:t>
            </a:r>
          </a:p>
        </p:txBody>
      </p:sp>
      <p:sp>
        <p:nvSpPr>
          <p:cNvPr id="77834" name="Text Box 10"/>
          <p:cNvSpPr txBox="1">
            <a:spLocks noChangeArrowheads="1"/>
          </p:cNvSpPr>
          <p:nvPr/>
        </p:nvSpPr>
        <p:spPr bwMode="auto">
          <a:xfrm>
            <a:off x="4953000" y="4191000"/>
            <a:ext cx="304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D</a:t>
            </a:r>
            <a:r>
              <a:rPr lang="en-US" altLang="en-US" sz="1400" dirty="0" smtClean="0">
                <a:solidFill>
                  <a:schemeClr val="bg1"/>
                </a:solidFill>
                <a:latin typeface="Verdana" panose="020B0604030504040204" pitchFamily="34" charset="0"/>
              </a:rPr>
              <a:t>. Making </a:t>
            </a:r>
            <a:r>
              <a:rPr lang="en-US" altLang="en-US" sz="1400" dirty="0">
                <a:solidFill>
                  <a:schemeClr val="bg1"/>
                </a:solidFill>
                <a:latin typeface="Verdana" panose="020B0604030504040204" pitchFamily="34" charset="0"/>
              </a:rPr>
              <a:t>the best use of available resources. </a:t>
            </a:r>
          </a:p>
        </p:txBody>
      </p:sp>
      <p:sp>
        <p:nvSpPr>
          <p:cNvPr id="2" name="TextBox 1"/>
          <p:cNvSpPr txBox="1"/>
          <p:nvPr/>
        </p:nvSpPr>
        <p:spPr>
          <a:xfrm>
            <a:off x="6400800" y="6400800"/>
            <a:ext cx="1143000" cy="444500"/>
          </a:xfrm>
          <a:prstGeom prst="rect">
            <a:avLst/>
          </a:prstGeom>
        </p:spPr>
        <p:txBody>
          <a:bodyPr vert="horz" wrap="square" lIns="91440" tIns="45720" rIns="91440" bIns="45720" rtlCol="0" anchor="ctr">
            <a:normAutofit fontScale="55000" lnSpcReduction="20000"/>
          </a:bodyPr>
          <a:lstStyle/>
          <a:p>
            <a:pPr marL="0" marR="0" indent="0" algn="l" defTabSz="457200" rtl="0" eaLnBrk="1" fontAlgn="auto" latinLnBrk="0" hangingPunct="1">
              <a:lnSpc>
                <a:spcPct val="100000"/>
              </a:lnSpc>
              <a:spcBef>
                <a:spcPct val="0"/>
              </a:spcBef>
              <a:spcAft>
                <a:spcPts val="0"/>
              </a:spcAft>
              <a:buClrTx/>
              <a:buSzTx/>
              <a:buFontTx/>
              <a:buNone/>
              <a:tabLst/>
            </a:pPr>
            <a:r>
              <a:rPr lang="en-AU" sz="2800" dirty="0" smtClean="0">
                <a:latin typeface="Verdana"/>
                <a:ea typeface="+mj-ea"/>
                <a:cs typeface="Verdana"/>
                <a:sym typeface="Wingdings" panose="05000000000000000000" pitchFamily="2" charset="2"/>
                <a:hlinkClick r:id="rId3" action="ppaction://hlinksldjump"/>
              </a:rPr>
              <a:t>Return </a:t>
            </a:r>
            <a:r>
              <a:rPr kumimoji="0" lang="en-AU" sz="2800" b="0" i="0" u="none" strike="noStrike" kern="1200" cap="none" spc="0" normalizeH="0" baseline="0" noProof="0" dirty="0" smtClean="0">
                <a:ln>
                  <a:noFill/>
                </a:ln>
                <a:effectLst/>
                <a:uLnTx/>
                <a:uFillTx/>
                <a:latin typeface="Verdana"/>
                <a:ea typeface="+mj-ea"/>
                <a:cs typeface="Verdana"/>
                <a:sym typeface="Wingdings" panose="05000000000000000000" pitchFamily="2" charset="2"/>
                <a:hlinkClick r:id="rId3" action="ppaction://hlinksldjump"/>
              </a:rPr>
              <a:t></a:t>
            </a:r>
            <a:endParaRPr kumimoji="0" lang="en-AU" sz="2800" b="0" i="0" u="none" strike="noStrike" kern="1200" cap="none" spc="0" normalizeH="0" baseline="0" noProof="0" dirty="0" smtClean="0">
              <a:ln>
                <a:noFill/>
              </a:ln>
              <a:effectLst/>
              <a:uLnTx/>
              <a:uFillTx/>
              <a:latin typeface="Verdana"/>
              <a:ea typeface="+mj-ea"/>
              <a:cs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83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783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78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1" grpId="0"/>
      <p:bldP spid="77832" grpId="0"/>
      <p:bldP spid="77833" grpId="0"/>
      <p:bldP spid="7783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ln>
            <a:miter lim="800000"/>
            <a:headEnd/>
            <a:tailEnd/>
          </a:ln>
        </p:spPr>
        <p:txBody>
          <a:bodyPr wrap="square" numCol="1" anchorCtr="0" compatLnSpc="1">
            <a:prstTxWarp prst="textNoShape">
              <a:avLst/>
            </a:prstTxWarp>
          </a:bodyPr>
          <a:lstStyle/>
          <a:p>
            <a:pPr eaLnBrk="1" hangingPunct="1"/>
            <a:r>
              <a:rPr lang="en-US" altLang="en-US" dirty="0" smtClean="0"/>
              <a:t>Which of the following is a household member?</a:t>
            </a:r>
          </a:p>
        </p:txBody>
      </p:sp>
      <p:sp>
        <p:nvSpPr>
          <p:cNvPr id="45059" name="Rectangle 3"/>
          <p:cNvSpPr>
            <a:spLocks noChangeArrowheads="1"/>
          </p:cNvSpPr>
          <p:nvPr/>
        </p:nvSpPr>
        <p:spPr bwMode="auto">
          <a:xfrm>
            <a:off x="1066800" y="1524000"/>
            <a:ext cx="3352800" cy="22098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45060" name="Rectangle 4"/>
          <p:cNvSpPr>
            <a:spLocks noChangeArrowheads="1"/>
          </p:cNvSpPr>
          <p:nvPr/>
        </p:nvSpPr>
        <p:spPr bwMode="auto">
          <a:xfrm>
            <a:off x="1066800" y="4038600"/>
            <a:ext cx="3352800" cy="2209800"/>
          </a:xfrm>
          <a:prstGeom prst="rect">
            <a:avLst/>
          </a:prstGeom>
          <a:solidFill>
            <a:schemeClr val="accent3"/>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41989" name="Rectangle 5"/>
          <p:cNvSpPr>
            <a:spLocks noChangeArrowheads="1"/>
          </p:cNvSpPr>
          <p:nvPr/>
        </p:nvSpPr>
        <p:spPr bwMode="auto">
          <a:xfrm>
            <a:off x="4800600" y="4038600"/>
            <a:ext cx="3352800" cy="2209800"/>
          </a:xfrm>
          <a:prstGeom prst="rect">
            <a:avLst/>
          </a:prstGeom>
          <a:solidFill>
            <a:schemeClr val="accent4"/>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41990" name="Rectangle 6"/>
          <p:cNvSpPr>
            <a:spLocks noChangeArrowheads="1"/>
          </p:cNvSpPr>
          <p:nvPr/>
        </p:nvSpPr>
        <p:spPr bwMode="auto">
          <a:xfrm>
            <a:off x="4800600" y="1524000"/>
            <a:ext cx="3352800" cy="2209800"/>
          </a:xfrm>
          <a:prstGeom prst="rect">
            <a:avLst/>
          </a:prstGeom>
          <a:solidFill>
            <a:schemeClr val="accent2"/>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77831" name="Text Box 7"/>
          <p:cNvSpPr txBox="1">
            <a:spLocks noChangeArrowheads="1"/>
          </p:cNvSpPr>
          <p:nvPr/>
        </p:nvSpPr>
        <p:spPr bwMode="auto">
          <a:xfrm>
            <a:off x="1219200" y="1752600"/>
            <a:ext cx="29718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A</a:t>
            </a:r>
            <a:r>
              <a:rPr lang="en-US" altLang="en-US" sz="1400" dirty="0" smtClean="0">
                <a:solidFill>
                  <a:schemeClr val="bg1"/>
                </a:solidFill>
                <a:latin typeface="Verdana" panose="020B0604030504040204" pitchFamily="34" charset="0"/>
              </a:rPr>
              <a:t>. The </a:t>
            </a:r>
            <a:r>
              <a:rPr lang="en-US" altLang="en-US" sz="1400" dirty="0">
                <a:solidFill>
                  <a:schemeClr val="bg1"/>
                </a:solidFill>
                <a:latin typeface="Verdana" panose="020B0604030504040204" pitchFamily="34" charset="0"/>
              </a:rPr>
              <a:t>child’s uncle, who has been living in the house for the past </a:t>
            </a:r>
            <a:r>
              <a:rPr lang="en-US" altLang="en-US" sz="1400" dirty="0" smtClean="0">
                <a:solidFill>
                  <a:schemeClr val="bg1"/>
                </a:solidFill>
                <a:latin typeface="Verdana" panose="020B0604030504040204" pitchFamily="34" charset="0"/>
              </a:rPr>
              <a:t>month</a:t>
            </a:r>
            <a:r>
              <a:rPr lang="en-US" altLang="en-US" sz="1400" dirty="0">
                <a:solidFill>
                  <a:schemeClr val="bg1"/>
                </a:solidFill>
                <a:latin typeface="Verdana" panose="020B0604030504040204" pitchFamily="34" charset="0"/>
              </a:rPr>
              <a:t> </a:t>
            </a:r>
            <a:r>
              <a:rPr lang="en-US" altLang="en-US" sz="1400" dirty="0" smtClean="0">
                <a:solidFill>
                  <a:schemeClr val="bg1"/>
                </a:solidFill>
                <a:latin typeface="Verdana" panose="020B0604030504040204" pitchFamily="34" charset="0"/>
              </a:rPr>
              <a:t>and provides care for the children while parents work.</a:t>
            </a:r>
            <a:endParaRPr lang="en-US" altLang="en-US" sz="1400" dirty="0">
              <a:solidFill>
                <a:schemeClr val="bg1"/>
              </a:solidFill>
              <a:latin typeface="Verdana" panose="020B0604030504040204" pitchFamily="34" charset="0"/>
            </a:endParaRPr>
          </a:p>
        </p:txBody>
      </p:sp>
      <p:sp>
        <p:nvSpPr>
          <p:cNvPr id="77832" name="Text Box 8"/>
          <p:cNvSpPr txBox="1">
            <a:spLocks noChangeArrowheads="1"/>
          </p:cNvSpPr>
          <p:nvPr/>
        </p:nvSpPr>
        <p:spPr bwMode="auto">
          <a:xfrm>
            <a:off x="4953000" y="1752600"/>
            <a:ext cx="2895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B</a:t>
            </a:r>
            <a:r>
              <a:rPr lang="en-US" altLang="en-US" sz="1400" dirty="0" smtClean="0">
                <a:solidFill>
                  <a:schemeClr val="bg1"/>
                </a:solidFill>
                <a:latin typeface="Verdana" panose="020B0604030504040204" pitchFamily="34" charset="0"/>
              </a:rPr>
              <a:t>. The </a:t>
            </a:r>
            <a:r>
              <a:rPr lang="en-US" altLang="en-US" sz="1400" dirty="0">
                <a:solidFill>
                  <a:schemeClr val="bg1"/>
                </a:solidFill>
                <a:latin typeface="Verdana" panose="020B0604030504040204" pitchFamily="34" charset="0"/>
              </a:rPr>
              <a:t>child’s uncle, who has been visiting for the </a:t>
            </a:r>
            <a:r>
              <a:rPr lang="en-US" altLang="en-US" sz="1400" dirty="0" smtClean="0">
                <a:solidFill>
                  <a:schemeClr val="bg1"/>
                </a:solidFill>
                <a:latin typeface="Verdana" panose="020B0604030504040204" pitchFamily="34" charset="0"/>
              </a:rPr>
              <a:t>week.</a:t>
            </a:r>
            <a:endParaRPr lang="en-US" altLang="en-US" sz="1400" dirty="0">
              <a:solidFill>
                <a:schemeClr val="bg1"/>
              </a:solidFill>
              <a:latin typeface="Verdana" panose="020B0604030504040204" pitchFamily="34" charset="0"/>
            </a:endParaRPr>
          </a:p>
        </p:txBody>
      </p:sp>
      <p:sp>
        <p:nvSpPr>
          <p:cNvPr id="77833" name="Text Box 9"/>
          <p:cNvSpPr txBox="1">
            <a:spLocks noChangeArrowheads="1"/>
          </p:cNvSpPr>
          <p:nvPr/>
        </p:nvSpPr>
        <p:spPr bwMode="auto">
          <a:xfrm>
            <a:off x="1219200" y="4191000"/>
            <a:ext cx="29718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C</a:t>
            </a:r>
            <a:r>
              <a:rPr lang="en-US" altLang="en-US" sz="1400" dirty="0" smtClean="0">
                <a:solidFill>
                  <a:schemeClr val="bg1"/>
                </a:solidFill>
                <a:latin typeface="Verdana" panose="020B0604030504040204" pitchFamily="34" charset="0"/>
              </a:rPr>
              <a:t>. The </a:t>
            </a:r>
            <a:r>
              <a:rPr lang="en-US" altLang="en-US" sz="1400" dirty="0">
                <a:solidFill>
                  <a:schemeClr val="bg1"/>
                </a:solidFill>
                <a:latin typeface="Verdana" panose="020B0604030504040204" pitchFamily="34" charset="0"/>
              </a:rPr>
              <a:t>child’s uncle, who lives in the same town and visits </a:t>
            </a:r>
            <a:r>
              <a:rPr lang="en-US" altLang="en-US" sz="1400" dirty="0" smtClean="0">
                <a:solidFill>
                  <a:schemeClr val="bg1"/>
                </a:solidFill>
                <a:latin typeface="Verdana" panose="020B0604030504040204" pitchFamily="34" charset="0"/>
              </a:rPr>
              <a:t>periodically.</a:t>
            </a:r>
            <a:endParaRPr lang="en-US" altLang="en-US" sz="1400" dirty="0">
              <a:solidFill>
                <a:schemeClr val="bg1"/>
              </a:solidFill>
              <a:latin typeface="Verdana" panose="020B0604030504040204" pitchFamily="34" charset="0"/>
            </a:endParaRPr>
          </a:p>
        </p:txBody>
      </p:sp>
      <p:sp>
        <p:nvSpPr>
          <p:cNvPr id="77834" name="Text Box 10"/>
          <p:cNvSpPr txBox="1">
            <a:spLocks noChangeArrowheads="1"/>
          </p:cNvSpPr>
          <p:nvPr/>
        </p:nvSpPr>
        <p:spPr bwMode="auto">
          <a:xfrm>
            <a:off x="4953000" y="4191000"/>
            <a:ext cx="30480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D</a:t>
            </a:r>
            <a:r>
              <a:rPr lang="en-US" altLang="en-US" sz="1400" dirty="0" smtClean="0">
                <a:solidFill>
                  <a:schemeClr val="bg1"/>
                </a:solidFill>
                <a:latin typeface="Verdana" panose="020B0604030504040204" pitchFamily="34" charset="0"/>
              </a:rPr>
              <a:t>. The </a:t>
            </a:r>
            <a:r>
              <a:rPr lang="en-US" altLang="en-US" sz="1400" dirty="0">
                <a:solidFill>
                  <a:schemeClr val="bg1"/>
                </a:solidFill>
                <a:latin typeface="Verdana" panose="020B0604030504040204" pitchFamily="34" charset="0"/>
              </a:rPr>
              <a:t>child’s biological father, who lives two miles away and has visitation every other weekend and two weeks in the summer. </a:t>
            </a:r>
          </a:p>
        </p:txBody>
      </p:sp>
      <p:sp>
        <p:nvSpPr>
          <p:cNvPr id="11" name="TextBox 10"/>
          <p:cNvSpPr txBox="1"/>
          <p:nvPr/>
        </p:nvSpPr>
        <p:spPr>
          <a:xfrm>
            <a:off x="6400800" y="6400800"/>
            <a:ext cx="1143000" cy="444500"/>
          </a:xfrm>
          <a:prstGeom prst="rect">
            <a:avLst/>
          </a:prstGeom>
        </p:spPr>
        <p:txBody>
          <a:bodyPr vert="horz" wrap="square" lIns="91440" tIns="45720" rIns="91440" bIns="45720" rtlCol="0" anchor="ctr">
            <a:normAutofit fontScale="55000" lnSpcReduction="20000"/>
          </a:bodyPr>
          <a:lstStyle/>
          <a:p>
            <a:pPr marL="0" marR="0" indent="0" algn="l" defTabSz="457200" rtl="0" eaLnBrk="1" fontAlgn="auto" latinLnBrk="0" hangingPunct="1">
              <a:lnSpc>
                <a:spcPct val="100000"/>
              </a:lnSpc>
              <a:spcBef>
                <a:spcPct val="0"/>
              </a:spcBef>
              <a:spcAft>
                <a:spcPts val="0"/>
              </a:spcAft>
              <a:buClrTx/>
              <a:buSzTx/>
              <a:buFontTx/>
              <a:buNone/>
              <a:tabLst/>
            </a:pPr>
            <a:r>
              <a:rPr lang="en-AU" sz="2800" dirty="0" smtClean="0">
                <a:latin typeface="Verdana"/>
                <a:ea typeface="+mj-ea"/>
                <a:cs typeface="Verdana"/>
                <a:sym typeface="Wingdings" panose="05000000000000000000" pitchFamily="2" charset="2"/>
                <a:hlinkClick r:id="rId3" action="ppaction://hlinksldjump"/>
              </a:rPr>
              <a:t>Return </a:t>
            </a:r>
            <a:r>
              <a:rPr kumimoji="0" lang="en-AU" sz="2800" b="0" i="0" u="none" strike="noStrike" kern="1200" cap="none" spc="0" normalizeH="0" baseline="0" noProof="0" dirty="0" smtClean="0">
                <a:ln>
                  <a:noFill/>
                </a:ln>
                <a:effectLst/>
                <a:uLnTx/>
                <a:uFillTx/>
                <a:latin typeface="Verdana"/>
                <a:ea typeface="+mj-ea"/>
                <a:cs typeface="Verdana"/>
                <a:sym typeface="Wingdings" panose="05000000000000000000" pitchFamily="2" charset="2"/>
                <a:hlinkClick r:id="rId3" action="ppaction://hlinksldjump"/>
              </a:rPr>
              <a:t></a:t>
            </a:r>
            <a:endParaRPr kumimoji="0" lang="en-AU" sz="2800" b="0" i="0" u="none" strike="noStrike" kern="1200" cap="none" spc="0" normalizeH="0" baseline="0" noProof="0" dirty="0" smtClean="0">
              <a:ln>
                <a:noFill/>
              </a:ln>
              <a:effectLst/>
              <a:uLnTx/>
              <a:uFillTx/>
              <a:latin typeface="Verdana"/>
              <a:ea typeface="+mj-ea"/>
              <a:cs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83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783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78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1" grpId="0"/>
      <p:bldP spid="77832" grpId="0"/>
      <p:bldP spid="77833" grpId="0"/>
      <p:bldP spid="778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0" y="66020"/>
            <a:ext cx="9144000" cy="912278"/>
          </a:xfrm>
          <a:ln>
            <a:miter lim="800000"/>
            <a:headEnd/>
            <a:tailEnd/>
          </a:ln>
        </p:spPr>
        <p:txBody>
          <a:bodyPr wrap="square" numCol="1" anchorCtr="0" compatLnSpc="1">
            <a:prstTxWarp prst="textNoShape">
              <a:avLst/>
            </a:prstTxWarp>
          </a:bodyPr>
          <a:lstStyle/>
          <a:p>
            <a:pPr indent="-9525" eaLnBrk="1" hangingPunct="1"/>
            <a:r>
              <a:rPr lang="en-US" altLang="en-US" dirty="0" smtClean="0"/>
              <a:t>Which of the following requires review of appropriateness of a child abuse/neglect report for response?</a:t>
            </a:r>
          </a:p>
        </p:txBody>
      </p:sp>
      <p:sp>
        <p:nvSpPr>
          <p:cNvPr id="9219" name="Rectangle 3"/>
          <p:cNvSpPr>
            <a:spLocks noChangeArrowheads="1"/>
          </p:cNvSpPr>
          <p:nvPr/>
        </p:nvSpPr>
        <p:spPr bwMode="auto">
          <a:xfrm>
            <a:off x="1066800" y="1524000"/>
            <a:ext cx="3352800" cy="22098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9220" name="Rectangle 4"/>
          <p:cNvSpPr>
            <a:spLocks noChangeArrowheads="1"/>
          </p:cNvSpPr>
          <p:nvPr/>
        </p:nvSpPr>
        <p:spPr bwMode="auto">
          <a:xfrm>
            <a:off x="1066800" y="4038600"/>
            <a:ext cx="3352800" cy="2209800"/>
          </a:xfrm>
          <a:prstGeom prst="rect">
            <a:avLst/>
          </a:prstGeom>
          <a:solidFill>
            <a:schemeClr val="accent3"/>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6149" name="Rectangle 5"/>
          <p:cNvSpPr>
            <a:spLocks noChangeArrowheads="1"/>
          </p:cNvSpPr>
          <p:nvPr/>
        </p:nvSpPr>
        <p:spPr bwMode="auto">
          <a:xfrm>
            <a:off x="4800600" y="4038600"/>
            <a:ext cx="3352800" cy="2209800"/>
          </a:xfrm>
          <a:prstGeom prst="rect">
            <a:avLst/>
          </a:prstGeom>
          <a:solidFill>
            <a:schemeClr val="accent4"/>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6150" name="Rectangle 6"/>
          <p:cNvSpPr>
            <a:spLocks noChangeArrowheads="1"/>
          </p:cNvSpPr>
          <p:nvPr/>
        </p:nvSpPr>
        <p:spPr bwMode="auto">
          <a:xfrm>
            <a:off x="4800600" y="1524000"/>
            <a:ext cx="3352800" cy="2209800"/>
          </a:xfrm>
          <a:prstGeom prst="rect">
            <a:avLst/>
          </a:prstGeom>
          <a:solidFill>
            <a:schemeClr val="accent2"/>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91143" name="Text Box 7"/>
          <p:cNvSpPr txBox="1">
            <a:spLocks noChangeArrowheads="1"/>
          </p:cNvSpPr>
          <p:nvPr/>
        </p:nvSpPr>
        <p:spPr bwMode="auto">
          <a:xfrm>
            <a:off x="1219200" y="1752600"/>
            <a:ext cx="2971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400" dirty="0">
                <a:solidFill>
                  <a:schemeClr val="bg1"/>
                </a:solidFill>
                <a:latin typeface="Verdana" panose="020B0604030504040204" pitchFamily="34" charset="0"/>
              </a:rPr>
              <a:t>A</a:t>
            </a:r>
            <a:r>
              <a:rPr lang="en-US" altLang="en-US" sz="1400" dirty="0" smtClean="0">
                <a:solidFill>
                  <a:schemeClr val="bg1"/>
                </a:solidFill>
                <a:latin typeface="Verdana" panose="020B0604030504040204" pitchFamily="34" charset="0"/>
              </a:rPr>
              <a:t>. The </a:t>
            </a:r>
            <a:r>
              <a:rPr lang="en-US" altLang="en-US" sz="1400" dirty="0">
                <a:solidFill>
                  <a:schemeClr val="bg1"/>
                </a:solidFill>
                <a:latin typeface="Verdana" panose="020B0604030504040204" pitchFamily="34" charset="0"/>
              </a:rPr>
              <a:t>call was referred to another county.</a:t>
            </a:r>
          </a:p>
        </p:txBody>
      </p:sp>
      <p:sp>
        <p:nvSpPr>
          <p:cNvPr id="91144" name="Text Box 8"/>
          <p:cNvSpPr txBox="1">
            <a:spLocks noChangeArrowheads="1"/>
          </p:cNvSpPr>
          <p:nvPr/>
        </p:nvSpPr>
        <p:spPr bwMode="auto">
          <a:xfrm>
            <a:off x="4953000" y="1752600"/>
            <a:ext cx="304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400" dirty="0">
                <a:solidFill>
                  <a:schemeClr val="bg1"/>
                </a:solidFill>
                <a:latin typeface="Verdana" panose="020B0604030504040204" pitchFamily="34" charset="0"/>
              </a:rPr>
              <a:t>B</a:t>
            </a:r>
            <a:r>
              <a:rPr lang="en-US" altLang="en-US" sz="1400" dirty="0" smtClean="0">
                <a:solidFill>
                  <a:schemeClr val="bg1"/>
                </a:solidFill>
                <a:latin typeface="Verdana" panose="020B0604030504040204" pitchFamily="34" charset="0"/>
              </a:rPr>
              <a:t>. The </a:t>
            </a:r>
            <a:r>
              <a:rPr lang="en-US" altLang="en-US" sz="1400" dirty="0">
                <a:solidFill>
                  <a:schemeClr val="bg1"/>
                </a:solidFill>
                <a:latin typeface="Verdana" panose="020B0604030504040204" pitchFamily="34" charset="0"/>
              </a:rPr>
              <a:t>only alleged victim was over age 18.</a:t>
            </a:r>
          </a:p>
        </p:txBody>
      </p:sp>
      <p:sp>
        <p:nvSpPr>
          <p:cNvPr id="91145" name="Text Box 9"/>
          <p:cNvSpPr txBox="1">
            <a:spLocks noChangeArrowheads="1"/>
          </p:cNvSpPr>
          <p:nvPr/>
        </p:nvSpPr>
        <p:spPr bwMode="auto">
          <a:xfrm>
            <a:off x="1219200" y="4191000"/>
            <a:ext cx="2971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400" dirty="0">
                <a:solidFill>
                  <a:schemeClr val="bg1"/>
                </a:solidFill>
                <a:latin typeface="Verdana" panose="020B0604030504040204" pitchFamily="34" charset="0"/>
              </a:rPr>
              <a:t>C</a:t>
            </a:r>
            <a:r>
              <a:rPr lang="en-US" altLang="en-US" sz="1400" dirty="0" smtClean="0">
                <a:solidFill>
                  <a:schemeClr val="bg1"/>
                </a:solidFill>
                <a:latin typeface="Verdana" panose="020B0604030504040204" pitchFamily="34" charset="0"/>
              </a:rPr>
              <a:t>. The </a:t>
            </a:r>
            <a:r>
              <a:rPr lang="en-US" altLang="en-US" sz="1400" dirty="0">
                <a:solidFill>
                  <a:schemeClr val="bg1"/>
                </a:solidFill>
                <a:latin typeface="Verdana" panose="020B0604030504040204" pitchFamily="34" charset="0"/>
              </a:rPr>
              <a:t>allegation was about abuse by a foster parent.</a:t>
            </a:r>
          </a:p>
        </p:txBody>
      </p:sp>
      <p:sp>
        <p:nvSpPr>
          <p:cNvPr id="91146" name="Text Box 10"/>
          <p:cNvSpPr txBox="1">
            <a:spLocks noChangeArrowheads="1"/>
          </p:cNvSpPr>
          <p:nvPr/>
        </p:nvSpPr>
        <p:spPr bwMode="auto">
          <a:xfrm>
            <a:off x="4953000" y="4191000"/>
            <a:ext cx="3048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400" dirty="0">
                <a:solidFill>
                  <a:schemeClr val="bg1"/>
                </a:solidFill>
                <a:latin typeface="Verdana" panose="020B0604030504040204" pitchFamily="34" charset="0"/>
              </a:rPr>
              <a:t>D</a:t>
            </a:r>
            <a:r>
              <a:rPr lang="en-US" altLang="en-US" sz="1400" dirty="0" smtClean="0">
                <a:solidFill>
                  <a:schemeClr val="bg1"/>
                </a:solidFill>
                <a:latin typeface="Verdana" panose="020B0604030504040204" pitchFamily="34" charset="0"/>
              </a:rPr>
              <a:t>. The </a:t>
            </a:r>
            <a:r>
              <a:rPr lang="en-US" altLang="en-US" sz="1400" dirty="0">
                <a:solidFill>
                  <a:schemeClr val="bg1"/>
                </a:solidFill>
                <a:latin typeface="Verdana" panose="020B0604030504040204" pitchFamily="34" charset="0"/>
              </a:rPr>
              <a:t>allegation </a:t>
            </a:r>
            <a:r>
              <a:rPr lang="en-US" altLang="en-US" sz="1400" dirty="0" smtClean="0">
                <a:solidFill>
                  <a:schemeClr val="bg1"/>
                </a:solidFill>
                <a:latin typeface="Verdana" panose="020B0604030504040204" pitchFamily="34" charset="0"/>
              </a:rPr>
              <a:t>is a duplicate report that contains no new information.</a:t>
            </a:r>
            <a:endParaRPr lang="en-US" altLang="en-US" sz="1400" dirty="0">
              <a:solidFill>
                <a:schemeClr val="bg1"/>
              </a:solidFill>
              <a:latin typeface="Verdana" panose="020B0604030504040204" pitchFamily="34" charset="0"/>
            </a:endParaRPr>
          </a:p>
        </p:txBody>
      </p:sp>
      <p:sp>
        <p:nvSpPr>
          <p:cNvPr id="11" name="TextBox 10"/>
          <p:cNvSpPr txBox="1"/>
          <p:nvPr/>
        </p:nvSpPr>
        <p:spPr>
          <a:xfrm>
            <a:off x="6400800" y="6400800"/>
            <a:ext cx="1143000" cy="444500"/>
          </a:xfrm>
          <a:prstGeom prst="rect">
            <a:avLst/>
          </a:prstGeom>
        </p:spPr>
        <p:txBody>
          <a:bodyPr vert="horz" wrap="square" lIns="91440" tIns="45720" rIns="91440" bIns="45720" rtlCol="0" anchor="ctr">
            <a:normAutofit fontScale="55000" lnSpcReduction="20000"/>
          </a:bodyPr>
          <a:lstStyle/>
          <a:p>
            <a:pPr marL="0" marR="0" indent="0" algn="l" defTabSz="457200" rtl="0" eaLnBrk="1" fontAlgn="auto" latinLnBrk="0" hangingPunct="1">
              <a:lnSpc>
                <a:spcPct val="100000"/>
              </a:lnSpc>
              <a:spcBef>
                <a:spcPct val="0"/>
              </a:spcBef>
              <a:spcAft>
                <a:spcPts val="0"/>
              </a:spcAft>
              <a:buClrTx/>
              <a:buSzTx/>
              <a:buFontTx/>
              <a:buNone/>
              <a:tabLst/>
            </a:pPr>
            <a:r>
              <a:rPr lang="en-AU" sz="2800" dirty="0" smtClean="0">
                <a:latin typeface="Verdana"/>
                <a:ea typeface="+mj-ea"/>
                <a:cs typeface="Verdana"/>
                <a:sym typeface="Wingdings" panose="05000000000000000000" pitchFamily="2" charset="2"/>
                <a:hlinkClick r:id="rId3" action="ppaction://hlinksldjump"/>
              </a:rPr>
              <a:t>Return </a:t>
            </a:r>
            <a:r>
              <a:rPr kumimoji="0" lang="en-AU" sz="2800" b="0" i="0" u="none" strike="noStrike" kern="1200" cap="none" spc="0" normalizeH="0" baseline="0" noProof="0" dirty="0" smtClean="0">
                <a:ln>
                  <a:noFill/>
                </a:ln>
                <a:effectLst/>
                <a:uLnTx/>
                <a:uFillTx/>
                <a:latin typeface="Verdana"/>
                <a:ea typeface="+mj-ea"/>
                <a:cs typeface="Verdana"/>
                <a:sym typeface="Wingdings" panose="05000000000000000000" pitchFamily="2" charset="2"/>
                <a:hlinkClick r:id="rId3" action="ppaction://hlinksldjump"/>
              </a:rPr>
              <a:t></a:t>
            </a:r>
            <a:endParaRPr kumimoji="0" lang="en-AU" sz="2800" b="0" i="0" u="none" strike="noStrike" kern="1200" cap="none" spc="0" normalizeH="0" baseline="0" noProof="0" dirty="0" smtClean="0">
              <a:ln>
                <a:noFill/>
              </a:ln>
              <a:effectLst/>
              <a:uLnTx/>
              <a:uFillTx/>
              <a:latin typeface="Verdana"/>
              <a:ea typeface="+mj-ea"/>
              <a:cs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14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114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114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1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3" grpId="0"/>
      <p:bldP spid="91144" grpId="0"/>
      <p:bldP spid="91145" grpId="0"/>
      <p:bldP spid="9114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457200" y="1"/>
            <a:ext cx="8610600" cy="961998"/>
          </a:xfrm>
          <a:ln>
            <a:miter lim="800000"/>
            <a:headEnd/>
            <a:tailEnd/>
          </a:ln>
        </p:spPr>
        <p:txBody>
          <a:bodyPr wrap="square" numCol="1" anchorCtr="0" compatLnSpc="1">
            <a:prstTxWarp prst="textNoShape">
              <a:avLst/>
            </a:prstTxWarp>
          </a:bodyPr>
          <a:lstStyle/>
          <a:p>
            <a:pPr eaLnBrk="1" hangingPunct="1"/>
            <a:r>
              <a:rPr lang="en-US" altLang="en-US" dirty="0" smtClean="0"/>
              <a:t>A contact counts toward contact guidelines if made by all of the following EXCEPT:</a:t>
            </a:r>
          </a:p>
        </p:txBody>
      </p:sp>
      <p:sp>
        <p:nvSpPr>
          <p:cNvPr id="46083" name="Rectangle 3"/>
          <p:cNvSpPr>
            <a:spLocks noChangeArrowheads="1"/>
          </p:cNvSpPr>
          <p:nvPr/>
        </p:nvSpPr>
        <p:spPr bwMode="auto">
          <a:xfrm>
            <a:off x="1066800" y="1524000"/>
            <a:ext cx="3352800" cy="22098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46084" name="Rectangle 4"/>
          <p:cNvSpPr>
            <a:spLocks noChangeArrowheads="1"/>
          </p:cNvSpPr>
          <p:nvPr/>
        </p:nvSpPr>
        <p:spPr bwMode="auto">
          <a:xfrm>
            <a:off x="1066800" y="4038600"/>
            <a:ext cx="3352800" cy="2209800"/>
          </a:xfrm>
          <a:prstGeom prst="rect">
            <a:avLst/>
          </a:prstGeom>
          <a:solidFill>
            <a:schemeClr val="accent3"/>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43013" name="Rectangle 5"/>
          <p:cNvSpPr>
            <a:spLocks noChangeArrowheads="1"/>
          </p:cNvSpPr>
          <p:nvPr/>
        </p:nvSpPr>
        <p:spPr bwMode="auto">
          <a:xfrm>
            <a:off x="4800600" y="4038600"/>
            <a:ext cx="3352800" cy="2209800"/>
          </a:xfrm>
          <a:prstGeom prst="rect">
            <a:avLst/>
          </a:prstGeom>
          <a:solidFill>
            <a:schemeClr val="accent4"/>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43014" name="Rectangle 6"/>
          <p:cNvSpPr>
            <a:spLocks noChangeArrowheads="1"/>
          </p:cNvSpPr>
          <p:nvPr/>
        </p:nvSpPr>
        <p:spPr bwMode="auto">
          <a:xfrm>
            <a:off x="4800600" y="1524000"/>
            <a:ext cx="3352800" cy="2209800"/>
          </a:xfrm>
          <a:prstGeom prst="rect">
            <a:avLst/>
          </a:prstGeom>
          <a:solidFill>
            <a:schemeClr val="accent2"/>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61447" name="Text Box 7"/>
          <p:cNvSpPr txBox="1">
            <a:spLocks noChangeArrowheads="1"/>
          </p:cNvSpPr>
          <p:nvPr/>
        </p:nvSpPr>
        <p:spPr bwMode="auto">
          <a:xfrm>
            <a:off x="1219200" y="1752600"/>
            <a:ext cx="2743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A</a:t>
            </a:r>
            <a:r>
              <a:rPr lang="en-US" altLang="en-US" sz="1400" dirty="0" smtClean="0">
                <a:solidFill>
                  <a:schemeClr val="bg1"/>
                </a:solidFill>
                <a:latin typeface="Verdana" panose="020B0604030504040204" pitchFamily="34" charset="0"/>
              </a:rPr>
              <a:t>. The </a:t>
            </a:r>
            <a:r>
              <a:rPr lang="en-US" altLang="en-US" sz="1400" dirty="0">
                <a:solidFill>
                  <a:schemeClr val="bg1"/>
                </a:solidFill>
                <a:latin typeface="Verdana" panose="020B0604030504040204" pitchFamily="34" charset="0"/>
              </a:rPr>
              <a:t>case-carrying social worker.</a:t>
            </a:r>
          </a:p>
        </p:txBody>
      </p:sp>
      <p:sp>
        <p:nvSpPr>
          <p:cNvPr id="61448" name="Text Box 8"/>
          <p:cNvSpPr txBox="1">
            <a:spLocks noChangeArrowheads="1"/>
          </p:cNvSpPr>
          <p:nvPr/>
        </p:nvSpPr>
        <p:spPr bwMode="auto">
          <a:xfrm>
            <a:off x="4953000" y="1752600"/>
            <a:ext cx="2895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B</a:t>
            </a:r>
            <a:r>
              <a:rPr lang="en-US" altLang="en-US" sz="1400" dirty="0" smtClean="0">
                <a:solidFill>
                  <a:schemeClr val="bg1"/>
                </a:solidFill>
                <a:latin typeface="Verdana" panose="020B0604030504040204" pitchFamily="34" charset="0"/>
              </a:rPr>
              <a:t>. The </a:t>
            </a:r>
            <a:r>
              <a:rPr lang="en-US" altLang="en-US" sz="1400" dirty="0">
                <a:solidFill>
                  <a:schemeClr val="bg1"/>
                </a:solidFill>
                <a:latin typeface="Verdana" panose="020B0604030504040204" pitchFamily="34" charset="0"/>
              </a:rPr>
              <a:t>case-carrying social worker’s supervisor.</a:t>
            </a:r>
          </a:p>
        </p:txBody>
      </p:sp>
      <p:sp>
        <p:nvSpPr>
          <p:cNvPr id="61449" name="Text Box 9"/>
          <p:cNvSpPr txBox="1">
            <a:spLocks noChangeArrowheads="1"/>
          </p:cNvSpPr>
          <p:nvPr/>
        </p:nvSpPr>
        <p:spPr bwMode="auto">
          <a:xfrm>
            <a:off x="1219200" y="4191000"/>
            <a:ext cx="2971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C</a:t>
            </a:r>
            <a:r>
              <a:rPr lang="en-US" altLang="en-US" sz="1400" dirty="0" smtClean="0">
                <a:solidFill>
                  <a:schemeClr val="bg1"/>
                </a:solidFill>
                <a:latin typeface="Verdana" panose="020B0604030504040204" pitchFamily="34" charset="0"/>
              </a:rPr>
              <a:t>. The </a:t>
            </a:r>
            <a:r>
              <a:rPr lang="en-US" altLang="en-US" sz="1400" dirty="0">
                <a:solidFill>
                  <a:schemeClr val="bg1"/>
                </a:solidFill>
                <a:latin typeface="Verdana" panose="020B0604030504040204" pitchFamily="34" charset="0"/>
              </a:rPr>
              <a:t>cable guy.</a:t>
            </a:r>
          </a:p>
        </p:txBody>
      </p:sp>
      <p:sp>
        <p:nvSpPr>
          <p:cNvPr id="61450" name="Text Box 10"/>
          <p:cNvSpPr txBox="1">
            <a:spLocks noChangeArrowheads="1"/>
          </p:cNvSpPr>
          <p:nvPr/>
        </p:nvSpPr>
        <p:spPr bwMode="auto">
          <a:xfrm>
            <a:off x="4953000" y="4191000"/>
            <a:ext cx="3048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D</a:t>
            </a:r>
            <a:r>
              <a:rPr lang="en-US" altLang="en-US" sz="1400" dirty="0" smtClean="0">
                <a:solidFill>
                  <a:schemeClr val="bg1"/>
                </a:solidFill>
                <a:latin typeface="Verdana" panose="020B0604030504040204" pitchFamily="34" charset="0"/>
              </a:rPr>
              <a:t>. A </a:t>
            </a:r>
            <a:r>
              <a:rPr lang="en-US" altLang="en-US" sz="1400" dirty="0">
                <a:solidFill>
                  <a:schemeClr val="bg1"/>
                </a:solidFill>
                <a:latin typeface="Verdana" panose="020B0604030504040204" pitchFamily="34" charset="0"/>
              </a:rPr>
              <a:t>case aide.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4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4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7" grpId="0"/>
      <p:bldP spid="61448" grpId="0"/>
      <p:bldP spid="61449" grpId="0"/>
      <p:bldP spid="6145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ln>
            <a:miter lim="800000"/>
            <a:headEnd/>
            <a:tailEnd/>
          </a:ln>
        </p:spPr>
        <p:txBody>
          <a:bodyPr wrap="square" numCol="1" anchorCtr="0" compatLnSpc="1">
            <a:prstTxWarp prst="textNoShape">
              <a:avLst/>
            </a:prstTxWarp>
          </a:bodyPr>
          <a:lstStyle/>
          <a:p>
            <a:pPr eaLnBrk="1" hangingPunct="1"/>
            <a:r>
              <a:rPr lang="en-US" altLang="en-US" dirty="0" smtClean="0"/>
              <a:t>During an FM contact the worker should:</a:t>
            </a:r>
          </a:p>
        </p:txBody>
      </p:sp>
      <p:sp>
        <p:nvSpPr>
          <p:cNvPr id="47107" name="Rectangle 3"/>
          <p:cNvSpPr>
            <a:spLocks noChangeArrowheads="1"/>
          </p:cNvSpPr>
          <p:nvPr/>
        </p:nvSpPr>
        <p:spPr bwMode="auto">
          <a:xfrm>
            <a:off x="1066800" y="1524000"/>
            <a:ext cx="3352800" cy="22098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47108" name="Rectangle 4"/>
          <p:cNvSpPr>
            <a:spLocks noChangeArrowheads="1"/>
          </p:cNvSpPr>
          <p:nvPr/>
        </p:nvSpPr>
        <p:spPr bwMode="auto">
          <a:xfrm>
            <a:off x="1066800" y="4038600"/>
            <a:ext cx="3352800" cy="2209800"/>
          </a:xfrm>
          <a:prstGeom prst="rect">
            <a:avLst/>
          </a:prstGeom>
          <a:solidFill>
            <a:schemeClr val="accent3"/>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44037" name="Rectangle 5"/>
          <p:cNvSpPr>
            <a:spLocks noChangeArrowheads="1"/>
          </p:cNvSpPr>
          <p:nvPr/>
        </p:nvSpPr>
        <p:spPr bwMode="auto">
          <a:xfrm>
            <a:off x="4800600" y="4038600"/>
            <a:ext cx="3352800" cy="2209800"/>
          </a:xfrm>
          <a:prstGeom prst="rect">
            <a:avLst/>
          </a:prstGeom>
          <a:solidFill>
            <a:schemeClr val="accent4"/>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44038" name="Rectangle 6"/>
          <p:cNvSpPr>
            <a:spLocks noChangeArrowheads="1"/>
          </p:cNvSpPr>
          <p:nvPr/>
        </p:nvSpPr>
        <p:spPr bwMode="auto">
          <a:xfrm>
            <a:off x="4800600" y="1524000"/>
            <a:ext cx="3352800" cy="2209800"/>
          </a:xfrm>
          <a:prstGeom prst="rect">
            <a:avLst/>
          </a:prstGeom>
          <a:solidFill>
            <a:schemeClr val="accent2"/>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63495" name="Text Box 7"/>
          <p:cNvSpPr txBox="1">
            <a:spLocks noChangeArrowheads="1"/>
          </p:cNvSpPr>
          <p:nvPr/>
        </p:nvSpPr>
        <p:spPr bwMode="auto">
          <a:xfrm>
            <a:off x="1219200" y="1752600"/>
            <a:ext cx="2743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A</a:t>
            </a:r>
            <a:r>
              <a:rPr lang="en-US" altLang="en-US" sz="1400" dirty="0" smtClean="0">
                <a:solidFill>
                  <a:schemeClr val="bg1"/>
                </a:solidFill>
                <a:latin typeface="Verdana" panose="020B0604030504040204" pitchFamily="34" charset="0"/>
              </a:rPr>
              <a:t>. Criticize </a:t>
            </a:r>
            <a:r>
              <a:rPr lang="en-US" altLang="en-US" sz="1400" dirty="0">
                <a:solidFill>
                  <a:schemeClr val="bg1"/>
                </a:solidFill>
                <a:latin typeface="Verdana" panose="020B0604030504040204" pitchFamily="34" charset="0"/>
              </a:rPr>
              <a:t>the family for not changing fast enough.</a:t>
            </a:r>
          </a:p>
        </p:txBody>
      </p:sp>
      <p:sp>
        <p:nvSpPr>
          <p:cNvPr id="63496" name="Text Box 8"/>
          <p:cNvSpPr txBox="1">
            <a:spLocks noChangeArrowheads="1"/>
          </p:cNvSpPr>
          <p:nvPr/>
        </p:nvSpPr>
        <p:spPr bwMode="auto">
          <a:xfrm>
            <a:off x="4953000" y="1752600"/>
            <a:ext cx="2895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B</a:t>
            </a:r>
            <a:r>
              <a:rPr lang="en-US" altLang="en-US" sz="1400" dirty="0" smtClean="0">
                <a:solidFill>
                  <a:schemeClr val="bg1"/>
                </a:solidFill>
                <a:latin typeface="Verdana" panose="020B0604030504040204" pitchFamily="34" charset="0"/>
              </a:rPr>
              <a:t>. Be </a:t>
            </a:r>
            <a:r>
              <a:rPr lang="en-US" altLang="en-US" sz="1400" dirty="0">
                <a:solidFill>
                  <a:schemeClr val="bg1"/>
                </a:solidFill>
                <a:latin typeface="Verdana" panose="020B0604030504040204" pitchFamily="34" charset="0"/>
              </a:rPr>
              <a:t>sure there is food in the refrigerator</a:t>
            </a:r>
            <a:r>
              <a:rPr lang="en-US" altLang="en-US" sz="1400" dirty="0" smtClean="0">
                <a:solidFill>
                  <a:schemeClr val="bg1"/>
                </a:solidFill>
                <a:latin typeface="Verdana" panose="020B0604030504040204" pitchFamily="34" charset="0"/>
              </a:rPr>
              <a:t>. As </a:t>
            </a:r>
            <a:r>
              <a:rPr lang="en-US" altLang="en-US" sz="1400" dirty="0">
                <a:solidFill>
                  <a:schemeClr val="bg1"/>
                </a:solidFill>
                <a:latin typeface="Verdana" panose="020B0604030504040204" pitchFamily="34" charset="0"/>
              </a:rPr>
              <a:t>long as there is food, there is no need to check anything else.</a:t>
            </a:r>
          </a:p>
        </p:txBody>
      </p:sp>
      <p:sp>
        <p:nvSpPr>
          <p:cNvPr id="63497" name="Text Box 9"/>
          <p:cNvSpPr txBox="1">
            <a:spLocks noChangeArrowheads="1"/>
          </p:cNvSpPr>
          <p:nvPr/>
        </p:nvSpPr>
        <p:spPr bwMode="auto">
          <a:xfrm>
            <a:off x="1219200" y="4191000"/>
            <a:ext cx="29718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C</a:t>
            </a:r>
            <a:r>
              <a:rPr lang="en-US" altLang="en-US" sz="1400" dirty="0" smtClean="0">
                <a:solidFill>
                  <a:schemeClr val="bg1"/>
                </a:solidFill>
                <a:latin typeface="Verdana" panose="020B0604030504040204" pitchFamily="34" charset="0"/>
              </a:rPr>
              <a:t>. Be </a:t>
            </a:r>
            <a:r>
              <a:rPr lang="en-US" altLang="en-US" sz="1400" dirty="0">
                <a:solidFill>
                  <a:schemeClr val="bg1"/>
                </a:solidFill>
                <a:latin typeface="Verdana" panose="020B0604030504040204" pitchFamily="34" charset="0"/>
              </a:rPr>
              <a:t>very, very friendly</a:t>
            </a:r>
            <a:r>
              <a:rPr lang="en-US" altLang="en-US" sz="1400" dirty="0" smtClean="0">
                <a:solidFill>
                  <a:schemeClr val="bg1"/>
                </a:solidFill>
                <a:latin typeface="Verdana" panose="020B0604030504040204" pitchFamily="34" charset="0"/>
              </a:rPr>
              <a:t>. All </a:t>
            </a:r>
            <a:r>
              <a:rPr lang="en-US" altLang="en-US" sz="1400" dirty="0">
                <a:solidFill>
                  <a:schemeClr val="bg1"/>
                </a:solidFill>
                <a:latin typeface="Verdana" panose="020B0604030504040204" pitchFamily="34" charset="0"/>
              </a:rPr>
              <a:t>that matters is that the family likes you.</a:t>
            </a:r>
          </a:p>
        </p:txBody>
      </p:sp>
      <p:sp>
        <p:nvSpPr>
          <p:cNvPr id="63498" name="Text Box 10"/>
          <p:cNvSpPr txBox="1">
            <a:spLocks noChangeArrowheads="1"/>
          </p:cNvSpPr>
          <p:nvPr/>
        </p:nvSpPr>
        <p:spPr bwMode="auto">
          <a:xfrm>
            <a:off x="4953000" y="4191000"/>
            <a:ext cx="3048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D</a:t>
            </a:r>
            <a:r>
              <a:rPr lang="en-US" altLang="en-US" sz="1400" dirty="0" smtClean="0">
                <a:solidFill>
                  <a:schemeClr val="bg1"/>
                </a:solidFill>
                <a:latin typeface="Verdana" panose="020B0604030504040204" pitchFamily="34" charset="0"/>
              </a:rPr>
              <a:t>. Assess </a:t>
            </a:r>
            <a:r>
              <a:rPr lang="en-US" altLang="en-US" sz="1400" dirty="0">
                <a:solidFill>
                  <a:schemeClr val="bg1"/>
                </a:solidFill>
                <a:latin typeface="Verdana" panose="020B0604030504040204" pitchFamily="34" charset="0"/>
              </a:rPr>
              <a:t>for changes in safety, monitor progress toward case plan goals, and observe for changes in priority needs.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49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49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34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5" grpId="0"/>
      <p:bldP spid="63496" grpId="0"/>
      <p:bldP spid="63497" grpId="0"/>
      <p:bldP spid="6349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bwMode="auto">
          <a:ln>
            <a:miter lim="800000"/>
            <a:headEnd/>
            <a:tailEnd/>
          </a:ln>
        </p:spPr>
        <p:txBody>
          <a:bodyPr wrap="square" numCol="1" anchorCtr="0" compatLnSpc="1">
            <a:prstTxWarp prst="textNoShape">
              <a:avLst/>
            </a:prstTxWarp>
          </a:bodyPr>
          <a:lstStyle/>
          <a:p>
            <a:pPr eaLnBrk="1" hangingPunct="1"/>
            <a:r>
              <a:rPr lang="en-US" altLang="en-US" dirty="0" smtClean="0"/>
              <a:t>Which of the following is a primary caregiver?	</a:t>
            </a:r>
          </a:p>
        </p:txBody>
      </p:sp>
      <p:sp>
        <p:nvSpPr>
          <p:cNvPr id="48131" name="Rectangle 3"/>
          <p:cNvSpPr>
            <a:spLocks noChangeArrowheads="1"/>
          </p:cNvSpPr>
          <p:nvPr/>
        </p:nvSpPr>
        <p:spPr bwMode="auto">
          <a:xfrm>
            <a:off x="1066800" y="1524000"/>
            <a:ext cx="3352800" cy="22098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48132" name="Rectangle 4"/>
          <p:cNvSpPr>
            <a:spLocks noChangeArrowheads="1"/>
          </p:cNvSpPr>
          <p:nvPr/>
        </p:nvSpPr>
        <p:spPr bwMode="auto">
          <a:xfrm>
            <a:off x="1096108" y="4040207"/>
            <a:ext cx="3352800" cy="2209800"/>
          </a:xfrm>
          <a:prstGeom prst="rect">
            <a:avLst/>
          </a:prstGeom>
          <a:solidFill>
            <a:schemeClr val="accent3"/>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45061" name="Rectangle 5"/>
          <p:cNvSpPr>
            <a:spLocks noChangeArrowheads="1"/>
          </p:cNvSpPr>
          <p:nvPr/>
        </p:nvSpPr>
        <p:spPr bwMode="auto">
          <a:xfrm>
            <a:off x="4800600" y="4038600"/>
            <a:ext cx="3352800" cy="2209800"/>
          </a:xfrm>
          <a:prstGeom prst="rect">
            <a:avLst/>
          </a:prstGeom>
          <a:solidFill>
            <a:schemeClr val="accent4"/>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45062" name="Rectangle 6"/>
          <p:cNvSpPr>
            <a:spLocks noChangeArrowheads="1"/>
          </p:cNvSpPr>
          <p:nvPr/>
        </p:nvSpPr>
        <p:spPr bwMode="auto">
          <a:xfrm>
            <a:off x="4800600" y="1524000"/>
            <a:ext cx="3352800" cy="2209800"/>
          </a:xfrm>
          <a:prstGeom prst="rect">
            <a:avLst/>
          </a:prstGeom>
          <a:solidFill>
            <a:schemeClr val="accent2"/>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77831" name="Text Box 7"/>
          <p:cNvSpPr txBox="1">
            <a:spLocks noChangeArrowheads="1"/>
          </p:cNvSpPr>
          <p:nvPr/>
        </p:nvSpPr>
        <p:spPr bwMode="auto">
          <a:xfrm>
            <a:off x="1219200" y="1752600"/>
            <a:ext cx="2971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A</a:t>
            </a:r>
            <a:r>
              <a:rPr lang="en-US" altLang="en-US" sz="1400" dirty="0" smtClean="0">
                <a:solidFill>
                  <a:schemeClr val="bg1"/>
                </a:solidFill>
                <a:latin typeface="Verdana" panose="020B0604030504040204" pitchFamily="34" charset="0"/>
              </a:rPr>
              <a:t>. A stepmother who provides most of the care for the children while their legal father is at work.</a:t>
            </a:r>
            <a:endParaRPr lang="en-US" altLang="en-US" sz="1400" dirty="0">
              <a:solidFill>
                <a:schemeClr val="bg1"/>
              </a:solidFill>
              <a:latin typeface="Verdana" panose="020B0604030504040204" pitchFamily="34" charset="0"/>
            </a:endParaRPr>
          </a:p>
        </p:txBody>
      </p:sp>
      <p:sp>
        <p:nvSpPr>
          <p:cNvPr id="77832" name="Text Box 8"/>
          <p:cNvSpPr txBox="1">
            <a:spLocks noChangeArrowheads="1"/>
          </p:cNvSpPr>
          <p:nvPr/>
        </p:nvSpPr>
        <p:spPr bwMode="auto">
          <a:xfrm>
            <a:off x="5029200" y="1752600"/>
            <a:ext cx="2895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B</a:t>
            </a:r>
            <a:r>
              <a:rPr lang="en-US" altLang="en-US" sz="1400" dirty="0" smtClean="0">
                <a:solidFill>
                  <a:schemeClr val="bg1"/>
                </a:solidFill>
                <a:latin typeface="Verdana" panose="020B0604030504040204" pitchFamily="34" charset="0"/>
              </a:rPr>
              <a:t>. The </a:t>
            </a:r>
            <a:r>
              <a:rPr lang="en-US" altLang="en-US" sz="1400" dirty="0">
                <a:solidFill>
                  <a:schemeClr val="bg1"/>
                </a:solidFill>
                <a:latin typeface="Verdana" panose="020B0604030504040204" pitchFamily="34" charset="0"/>
              </a:rPr>
              <a:t>mother of a </a:t>
            </a:r>
            <a:r>
              <a:rPr lang="en-US" altLang="en-US" sz="1400" dirty="0" smtClean="0">
                <a:solidFill>
                  <a:schemeClr val="bg1"/>
                </a:solidFill>
                <a:latin typeface="Verdana" panose="020B0604030504040204" pitchFamily="34" charset="0"/>
              </a:rPr>
              <a:t>child.</a:t>
            </a:r>
            <a:endParaRPr lang="en-US" altLang="en-US" sz="1400" dirty="0">
              <a:solidFill>
                <a:schemeClr val="bg1"/>
              </a:solidFill>
              <a:latin typeface="Verdana" panose="020B0604030504040204" pitchFamily="34" charset="0"/>
            </a:endParaRPr>
          </a:p>
        </p:txBody>
      </p:sp>
      <p:sp>
        <p:nvSpPr>
          <p:cNvPr id="77833" name="Text Box 9"/>
          <p:cNvSpPr txBox="1">
            <a:spLocks noChangeArrowheads="1"/>
          </p:cNvSpPr>
          <p:nvPr/>
        </p:nvSpPr>
        <p:spPr bwMode="auto">
          <a:xfrm>
            <a:off x="1219200" y="4191000"/>
            <a:ext cx="2971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C</a:t>
            </a:r>
            <a:r>
              <a:rPr lang="en-US" altLang="en-US" sz="1400" dirty="0" smtClean="0">
                <a:solidFill>
                  <a:schemeClr val="bg1"/>
                </a:solidFill>
                <a:latin typeface="Verdana" panose="020B0604030504040204" pitchFamily="34" charset="0"/>
              </a:rPr>
              <a:t>. Mother </a:t>
            </a:r>
            <a:r>
              <a:rPr lang="en-US" altLang="en-US" sz="1400" dirty="0">
                <a:solidFill>
                  <a:schemeClr val="bg1"/>
                </a:solidFill>
                <a:latin typeface="Verdana" panose="020B0604030504040204" pitchFamily="34" charset="0"/>
              </a:rPr>
              <a:t>OR father who is actively campaigning to win </a:t>
            </a:r>
            <a:r>
              <a:rPr lang="en-US" altLang="en-US" sz="1400" dirty="0" smtClean="0">
                <a:solidFill>
                  <a:schemeClr val="bg1"/>
                </a:solidFill>
                <a:latin typeface="Verdana" panose="020B0604030504040204" pitchFamily="34" charset="0"/>
              </a:rPr>
              <a:t>his/her </a:t>
            </a:r>
            <a:r>
              <a:rPr lang="en-US" altLang="en-US" sz="1400" dirty="0">
                <a:solidFill>
                  <a:schemeClr val="bg1"/>
                </a:solidFill>
                <a:latin typeface="Verdana" panose="020B0604030504040204" pitchFamily="34" charset="0"/>
              </a:rPr>
              <a:t>party’s nomination for a political office.</a:t>
            </a:r>
          </a:p>
        </p:txBody>
      </p:sp>
      <p:sp>
        <p:nvSpPr>
          <p:cNvPr id="77834" name="Text Box 10"/>
          <p:cNvSpPr txBox="1">
            <a:spLocks noChangeArrowheads="1"/>
          </p:cNvSpPr>
          <p:nvPr/>
        </p:nvSpPr>
        <p:spPr bwMode="auto">
          <a:xfrm>
            <a:off x="5029200" y="4191000"/>
            <a:ext cx="3048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D</a:t>
            </a:r>
            <a:r>
              <a:rPr lang="en-US" altLang="en-US" sz="1400" dirty="0" smtClean="0">
                <a:solidFill>
                  <a:schemeClr val="bg1"/>
                </a:solidFill>
                <a:latin typeface="Verdana" panose="020B0604030504040204" pitchFamily="34" charset="0"/>
              </a:rPr>
              <a:t>. The </a:t>
            </a:r>
            <a:r>
              <a:rPr lang="en-US" altLang="en-US" sz="1400" dirty="0">
                <a:solidFill>
                  <a:schemeClr val="bg1"/>
                </a:solidFill>
                <a:latin typeface="Verdana" panose="020B0604030504040204" pitchFamily="34" charset="0"/>
              </a:rPr>
              <a:t>legal </a:t>
            </a:r>
            <a:r>
              <a:rPr lang="en-US" altLang="en-US" sz="1400" dirty="0" smtClean="0">
                <a:solidFill>
                  <a:schemeClr val="bg1"/>
                </a:solidFill>
                <a:latin typeface="Verdana" panose="020B0604030504040204" pitchFamily="34" charset="0"/>
              </a:rPr>
              <a:t>parent/guardian </a:t>
            </a:r>
            <a:r>
              <a:rPr lang="en-US" altLang="en-US" sz="1400" dirty="0">
                <a:solidFill>
                  <a:schemeClr val="bg1"/>
                </a:solidFill>
                <a:latin typeface="Verdana" panose="020B0604030504040204" pitchFamily="34" charset="0"/>
              </a:rPr>
              <a:t>who provides the most care for the child in that household.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83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783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78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1" grpId="0"/>
      <p:bldP spid="77832" grpId="0"/>
      <p:bldP spid="77833" grpId="0"/>
      <p:bldP spid="7783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bwMode="auto">
          <a:xfrm>
            <a:off x="304800" y="1"/>
            <a:ext cx="8686800" cy="961998"/>
          </a:xfrm>
          <a:ln>
            <a:miter lim="800000"/>
            <a:headEnd/>
            <a:tailEnd/>
          </a:ln>
        </p:spPr>
        <p:txBody>
          <a:bodyPr wrap="square" numCol="1" anchorCtr="0" compatLnSpc="1">
            <a:prstTxWarp prst="textNoShape">
              <a:avLst/>
            </a:prstTxWarp>
          </a:bodyPr>
          <a:lstStyle/>
          <a:p>
            <a:pPr eaLnBrk="1" hangingPunct="1"/>
            <a:r>
              <a:rPr lang="en-US" altLang="en-US" dirty="0" smtClean="0"/>
              <a:t>Which criteria is applied if caregiver is alleged to have hit the child in the head and child briefly blacked out?</a:t>
            </a:r>
          </a:p>
        </p:txBody>
      </p:sp>
      <p:sp>
        <p:nvSpPr>
          <p:cNvPr id="49155" name="Rectangle 3"/>
          <p:cNvSpPr>
            <a:spLocks noChangeArrowheads="1"/>
          </p:cNvSpPr>
          <p:nvPr/>
        </p:nvSpPr>
        <p:spPr bwMode="auto">
          <a:xfrm>
            <a:off x="1066800" y="1524000"/>
            <a:ext cx="3352800" cy="22098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49156" name="Rectangle 4"/>
          <p:cNvSpPr>
            <a:spLocks noChangeArrowheads="1"/>
          </p:cNvSpPr>
          <p:nvPr/>
        </p:nvSpPr>
        <p:spPr bwMode="auto">
          <a:xfrm>
            <a:off x="1066800" y="4038600"/>
            <a:ext cx="3352800" cy="2209800"/>
          </a:xfrm>
          <a:prstGeom prst="rect">
            <a:avLst/>
          </a:prstGeom>
          <a:solidFill>
            <a:schemeClr val="accent3"/>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46085" name="Rectangle 5"/>
          <p:cNvSpPr>
            <a:spLocks noChangeArrowheads="1"/>
          </p:cNvSpPr>
          <p:nvPr/>
        </p:nvSpPr>
        <p:spPr bwMode="auto">
          <a:xfrm>
            <a:off x="4800600" y="4038600"/>
            <a:ext cx="3352800" cy="2209800"/>
          </a:xfrm>
          <a:prstGeom prst="rect">
            <a:avLst/>
          </a:prstGeom>
          <a:solidFill>
            <a:schemeClr val="accent4"/>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46086" name="Rectangle 6"/>
          <p:cNvSpPr>
            <a:spLocks noChangeArrowheads="1"/>
          </p:cNvSpPr>
          <p:nvPr/>
        </p:nvSpPr>
        <p:spPr bwMode="auto">
          <a:xfrm>
            <a:off x="4800600" y="1524000"/>
            <a:ext cx="3352800" cy="2209800"/>
          </a:xfrm>
          <a:prstGeom prst="rect">
            <a:avLst/>
          </a:prstGeom>
          <a:solidFill>
            <a:schemeClr val="accent2"/>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77831" name="Text Box 7"/>
          <p:cNvSpPr txBox="1">
            <a:spLocks noChangeArrowheads="1"/>
          </p:cNvSpPr>
          <p:nvPr/>
        </p:nvSpPr>
        <p:spPr bwMode="auto">
          <a:xfrm>
            <a:off x="1219200" y="1752600"/>
            <a:ext cx="2743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A</a:t>
            </a:r>
            <a:r>
              <a:rPr lang="en-US" altLang="en-US" sz="1400" dirty="0" smtClean="0">
                <a:solidFill>
                  <a:schemeClr val="bg1"/>
                </a:solidFill>
                <a:latin typeface="Verdana" panose="020B0604030504040204" pitchFamily="34" charset="0"/>
              </a:rPr>
              <a:t>. Other </a:t>
            </a:r>
            <a:r>
              <a:rPr lang="en-US" altLang="en-US" sz="1400" dirty="0">
                <a:solidFill>
                  <a:schemeClr val="bg1"/>
                </a:solidFill>
                <a:latin typeface="Verdana" panose="020B0604030504040204" pitchFamily="34" charset="0"/>
              </a:rPr>
              <a:t>injury.</a:t>
            </a:r>
          </a:p>
        </p:txBody>
      </p:sp>
      <p:sp>
        <p:nvSpPr>
          <p:cNvPr id="77832" name="Text Box 8"/>
          <p:cNvSpPr txBox="1">
            <a:spLocks noChangeArrowheads="1"/>
          </p:cNvSpPr>
          <p:nvPr/>
        </p:nvSpPr>
        <p:spPr bwMode="auto">
          <a:xfrm>
            <a:off x="4953000" y="1752600"/>
            <a:ext cx="2895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B</a:t>
            </a:r>
            <a:r>
              <a:rPr lang="en-US" altLang="en-US" sz="1400" dirty="0" smtClean="0">
                <a:solidFill>
                  <a:schemeClr val="bg1"/>
                </a:solidFill>
                <a:latin typeface="Verdana" panose="020B0604030504040204" pitchFamily="34" charset="0"/>
              </a:rPr>
              <a:t>. Serious injury or abuse to a child other than accidental.</a:t>
            </a:r>
            <a:endParaRPr lang="en-US" altLang="en-US" sz="1400" dirty="0">
              <a:solidFill>
                <a:schemeClr val="bg1"/>
              </a:solidFill>
              <a:latin typeface="Verdana" panose="020B0604030504040204" pitchFamily="34" charset="0"/>
            </a:endParaRPr>
          </a:p>
        </p:txBody>
      </p:sp>
      <p:sp>
        <p:nvSpPr>
          <p:cNvPr id="77833" name="Text Box 9"/>
          <p:cNvSpPr txBox="1">
            <a:spLocks noChangeArrowheads="1"/>
          </p:cNvSpPr>
          <p:nvPr/>
        </p:nvSpPr>
        <p:spPr bwMode="auto">
          <a:xfrm>
            <a:off x="1219200" y="4191000"/>
            <a:ext cx="29718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C</a:t>
            </a:r>
            <a:r>
              <a:rPr lang="en-US" altLang="en-US" sz="1400" dirty="0" smtClean="0">
                <a:solidFill>
                  <a:schemeClr val="bg1"/>
                </a:solidFill>
                <a:latin typeface="Verdana" panose="020B0604030504040204" pitchFamily="34" charset="0"/>
              </a:rPr>
              <a:t>. Dangerous </a:t>
            </a:r>
            <a:r>
              <a:rPr lang="en-US" altLang="en-US" sz="1400" dirty="0">
                <a:solidFill>
                  <a:schemeClr val="bg1"/>
                </a:solidFill>
                <a:latin typeface="Verdana" panose="020B0604030504040204" pitchFamily="34" charset="0"/>
              </a:rPr>
              <a:t>behavior toward child or in immediate proximity of child. </a:t>
            </a:r>
          </a:p>
        </p:txBody>
      </p:sp>
      <p:sp>
        <p:nvSpPr>
          <p:cNvPr id="77834" name="Text Box 10"/>
          <p:cNvSpPr txBox="1">
            <a:spLocks noChangeArrowheads="1"/>
          </p:cNvSpPr>
          <p:nvPr/>
        </p:nvSpPr>
        <p:spPr bwMode="auto">
          <a:xfrm>
            <a:off x="4953000" y="4191000"/>
            <a:ext cx="304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D</a:t>
            </a:r>
            <a:r>
              <a:rPr lang="en-US" altLang="en-US" sz="1400" dirty="0" smtClean="0">
                <a:solidFill>
                  <a:schemeClr val="bg1"/>
                </a:solidFill>
                <a:latin typeface="Verdana" panose="020B0604030504040204" pitchFamily="34" charset="0"/>
              </a:rPr>
              <a:t>. Excessive discipline or physical force.</a:t>
            </a:r>
            <a:endParaRPr lang="en-US" altLang="en-US" sz="1400" dirty="0">
              <a:solidFill>
                <a:schemeClr val="bg1"/>
              </a:solidFill>
              <a:latin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83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783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78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1" grpId="0"/>
      <p:bldP spid="77832" grpId="0"/>
      <p:bldP spid="77833" grpId="0"/>
      <p:bldP spid="7783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ln>
            <a:miter lim="800000"/>
            <a:headEnd/>
            <a:tailEnd/>
          </a:ln>
        </p:spPr>
        <p:txBody>
          <a:bodyPr wrap="square" numCol="1" anchorCtr="0" compatLnSpc="1">
            <a:prstTxWarp prst="textNoShape">
              <a:avLst/>
            </a:prstTxWarp>
          </a:bodyPr>
          <a:lstStyle/>
          <a:p>
            <a:pPr eaLnBrk="1" hangingPunct="1"/>
            <a:r>
              <a:rPr lang="en-US" altLang="en-US" dirty="0" smtClean="0"/>
              <a:t>The referral concerns an 8-year-old girl who reports sexual contact by a teacher’s aide. Which criteria should be marked?</a:t>
            </a:r>
          </a:p>
        </p:txBody>
      </p:sp>
      <p:sp>
        <p:nvSpPr>
          <p:cNvPr id="50179" name="Rectangle 3"/>
          <p:cNvSpPr>
            <a:spLocks noChangeArrowheads="1"/>
          </p:cNvSpPr>
          <p:nvPr/>
        </p:nvSpPr>
        <p:spPr bwMode="auto">
          <a:xfrm>
            <a:off x="1066800" y="1524000"/>
            <a:ext cx="3352800" cy="22098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50180" name="Rectangle 4"/>
          <p:cNvSpPr>
            <a:spLocks noChangeArrowheads="1"/>
          </p:cNvSpPr>
          <p:nvPr/>
        </p:nvSpPr>
        <p:spPr bwMode="auto">
          <a:xfrm>
            <a:off x="1066800" y="4038600"/>
            <a:ext cx="3352800" cy="2209800"/>
          </a:xfrm>
          <a:prstGeom prst="rect">
            <a:avLst/>
          </a:prstGeom>
          <a:solidFill>
            <a:schemeClr val="accent3"/>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47109" name="Rectangle 5"/>
          <p:cNvSpPr>
            <a:spLocks noChangeArrowheads="1"/>
          </p:cNvSpPr>
          <p:nvPr/>
        </p:nvSpPr>
        <p:spPr bwMode="auto">
          <a:xfrm>
            <a:off x="4800600" y="4038600"/>
            <a:ext cx="3352800" cy="2209800"/>
          </a:xfrm>
          <a:prstGeom prst="rect">
            <a:avLst/>
          </a:prstGeom>
          <a:solidFill>
            <a:schemeClr val="accent4"/>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47110" name="Rectangle 6"/>
          <p:cNvSpPr>
            <a:spLocks noChangeArrowheads="1"/>
          </p:cNvSpPr>
          <p:nvPr/>
        </p:nvSpPr>
        <p:spPr bwMode="auto">
          <a:xfrm>
            <a:off x="4800600" y="1524000"/>
            <a:ext cx="3352800" cy="2209800"/>
          </a:xfrm>
          <a:prstGeom prst="rect">
            <a:avLst/>
          </a:prstGeom>
          <a:solidFill>
            <a:schemeClr val="accent2"/>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77831" name="Text Box 7"/>
          <p:cNvSpPr txBox="1">
            <a:spLocks noChangeArrowheads="1"/>
          </p:cNvSpPr>
          <p:nvPr/>
        </p:nvSpPr>
        <p:spPr bwMode="auto">
          <a:xfrm>
            <a:off x="1219200" y="1752600"/>
            <a:ext cx="2971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A</a:t>
            </a:r>
            <a:r>
              <a:rPr lang="en-US" altLang="en-US" sz="1400" dirty="0" smtClean="0">
                <a:solidFill>
                  <a:schemeClr val="bg1"/>
                </a:solidFill>
                <a:latin typeface="Verdana" panose="020B0604030504040204" pitchFamily="34" charset="0"/>
              </a:rPr>
              <a:t>. Any </a:t>
            </a:r>
            <a:r>
              <a:rPr lang="en-US" altLang="en-US" sz="1400" dirty="0">
                <a:solidFill>
                  <a:schemeClr val="bg1"/>
                </a:solidFill>
                <a:latin typeface="Verdana" panose="020B0604030504040204" pitchFamily="34" charset="0"/>
              </a:rPr>
              <a:t>sexual act on a child by an adult caregiver or other adult in the household, or unknown perpetrator.</a:t>
            </a:r>
          </a:p>
        </p:txBody>
      </p:sp>
      <p:sp>
        <p:nvSpPr>
          <p:cNvPr id="77832" name="Text Box 8"/>
          <p:cNvSpPr txBox="1">
            <a:spLocks noChangeArrowheads="1"/>
          </p:cNvSpPr>
          <p:nvPr/>
        </p:nvSpPr>
        <p:spPr bwMode="auto">
          <a:xfrm>
            <a:off x="4953000" y="1752600"/>
            <a:ext cx="2895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B</a:t>
            </a:r>
            <a:r>
              <a:rPr lang="en-US" altLang="en-US" sz="1400" dirty="0" smtClean="0">
                <a:solidFill>
                  <a:schemeClr val="bg1"/>
                </a:solidFill>
                <a:latin typeface="Verdana" panose="020B0604030504040204" pitchFamily="34" charset="0"/>
              </a:rPr>
              <a:t>. Sexual </a:t>
            </a:r>
            <a:r>
              <a:rPr lang="en-US" altLang="en-US" sz="1400" dirty="0">
                <a:solidFill>
                  <a:schemeClr val="bg1"/>
                </a:solidFill>
                <a:latin typeface="Verdana" panose="020B0604030504040204" pitchFamily="34" charset="0"/>
              </a:rPr>
              <a:t>exploitation. </a:t>
            </a:r>
          </a:p>
        </p:txBody>
      </p:sp>
      <p:sp>
        <p:nvSpPr>
          <p:cNvPr id="77833" name="Text Box 9"/>
          <p:cNvSpPr txBox="1">
            <a:spLocks noChangeArrowheads="1"/>
          </p:cNvSpPr>
          <p:nvPr/>
        </p:nvSpPr>
        <p:spPr bwMode="auto">
          <a:xfrm>
            <a:off x="1219200" y="4191000"/>
            <a:ext cx="2971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C</a:t>
            </a:r>
            <a:r>
              <a:rPr lang="en-US" altLang="en-US" sz="1400" dirty="0" smtClean="0">
                <a:solidFill>
                  <a:schemeClr val="bg1"/>
                </a:solidFill>
                <a:latin typeface="Verdana" panose="020B0604030504040204" pitchFamily="34" charset="0"/>
              </a:rPr>
              <a:t>. Severely </a:t>
            </a:r>
            <a:r>
              <a:rPr lang="en-US" altLang="en-US" sz="1400" dirty="0">
                <a:solidFill>
                  <a:schemeClr val="bg1"/>
                </a:solidFill>
                <a:latin typeface="Verdana" panose="020B0604030504040204" pitchFamily="34" charset="0"/>
              </a:rPr>
              <a:t>inappropriate sexual boundaries. </a:t>
            </a:r>
          </a:p>
        </p:txBody>
      </p:sp>
      <p:sp>
        <p:nvSpPr>
          <p:cNvPr id="77834" name="Text Box 10"/>
          <p:cNvSpPr txBox="1">
            <a:spLocks noChangeArrowheads="1"/>
          </p:cNvSpPr>
          <p:nvPr/>
        </p:nvSpPr>
        <p:spPr bwMode="auto">
          <a:xfrm>
            <a:off x="4953000" y="4191000"/>
            <a:ext cx="3048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D</a:t>
            </a:r>
            <a:r>
              <a:rPr lang="en-US" altLang="en-US" sz="1400" dirty="0" smtClean="0">
                <a:solidFill>
                  <a:schemeClr val="bg1"/>
                </a:solidFill>
                <a:latin typeface="Verdana" panose="020B0604030504040204" pitchFamily="34" charset="0"/>
              </a:rPr>
              <a:t>. None</a:t>
            </a:r>
            <a:r>
              <a:rPr lang="en-US" altLang="en-US" sz="1400" dirty="0">
                <a:solidFill>
                  <a:schemeClr val="bg1"/>
                </a:solidFill>
                <a:latin typeface="Verdana" panose="020B060403050404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83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783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78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1" grpId="0"/>
      <p:bldP spid="77832" grpId="0"/>
      <p:bldP spid="77833" grpId="0"/>
      <p:bldP spid="7783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ln>
            <a:miter lim="800000"/>
            <a:headEnd/>
            <a:tailEnd/>
          </a:ln>
        </p:spPr>
        <p:txBody>
          <a:bodyPr wrap="square" numCol="1" anchorCtr="0" compatLnSpc="1">
            <a:prstTxWarp prst="textNoShape">
              <a:avLst/>
            </a:prstTxWarp>
          </a:bodyPr>
          <a:lstStyle/>
          <a:p>
            <a:pPr eaLnBrk="1" hangingPunct="1"/>
            <a:r>
              <a:rPr lang="en-US" altLang="en-US" dirty="0" smtClean="0"/>
              <a:t>Which of the following could be overridden to evaluate out based on historical information only?</a:t>
            </a:r>
          </a:p>
        </p:txBody>
      </p:sp>
      <p:sp>
        <p:nvSpPr>
          <p:cNvPr id="51203" name="Rectangle 3"/>
          <p:cNvSpPr>
            <a:spLocks noChangeArrowheads="1"/>
          </p:cNvSpPr>
          <p:nvPr/>
        </p:nvSpPr>
        <p:spPr bwMode="auto">
          <a:xfrm>
            <a:off x="1066800" y="1524000"/>
            <a:ext cx="3352800" cy="22098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51204" name="Rectangle 4"/>
          <p:cNvSpPr>
            <a:spLocks noChangeArrowheads="1"/>
          </p:cNvSpPr>
          <p:nvPr/>
        </p:nvSpPr>
        <p:spPr bwMode="auto">
          <a:xfrm>
            <a:off x="1066800" y="4038600"/>
            <a:ext cx="3352800" cy="2209800"/>
          </a:xfrm>
          <a:prstGeom prst="rect">
            <a:avLst/>
          </a:prstGeom>
          <a:solidFill>
            <a:schemeClr val="accent3"/>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48133" name="Rectangle 5"/>
          <p:cNvSpPr>
            <a:spLocks noChangeArrowheads="1"/>
          </p:cNvSpPr>
          <p:nvPr/>
        </p:nvSpPr>
        <p:spPr bwMode="auto">
          <a:xfrm>
            <a:off x="4800600" y="4038600"/>
            <a:ext cx="3352800" cy="2209800"/>
          </a:xfrm>
          <a:prstGeom prst="rect">
            <a:avLst/>
          </a:prstGeom>
          <a:solidFill>
            <a:schemeClr val="accent4"/>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48134" name="Rectangle 6"/>
          <p:cNvSpPr>
            <a:spLocks noChangeArrowheads="1"/>
          </p:cNvSpPr>
          <p:nvPr/>
        </p:nvSpPr>
        <p:spPr bwMode="auto">
          <a:xfrm>
            <a:off x="4835769" y="1524000"/>
            <a:ext cx="3352800" cy="2209800"/>
          </a:xfrm>
          <a:prstGeom prst="rect">
            <a:avLst/>
          </a:prstGeom>
          <a:solidFill>
            <a:schemeClr val="accent2"/>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77831" name="Text Box 7"/>
          <p:cNvSpPr txBox="1">
            <a:spLocks noChangeArrowheads="1"/>
          </p:cNvSpPr>
          <p:nvPr/>
        </p:nvSpPr>
        <p:spPr bwMode="auto">
          <a:xfrm>
            <a:off x="1219200" y="1600200"/>
            <a:ext cx="297180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400" dirty="0">
                <a:solidFill>
                  <a:schemeClr val="bg1"/>
                </a:solidFill>
                <a:latin typeface="Verdana" panose="020B0604030504040204" pitchFamily="34" charset="0"/>
              </a:rPr>
              <a:t>A</a:t>
            </a:r>
            <a:r>
              <a:rPr lang="en-US" altLang="en-US" sz="1400" dirty="0" smtClean="0">
                <a:solidFill>
                  <a:schemeClr val="bg1"/>
                </a:solidFill>
                <a:latin typeface="Verdana" panose="020B0604030504040204" pitchFamily="34" charset="0"/>
              </a:rPr>
              <a:t>. Eight-year-old </a:t>
            </a:r>
            <a:r>
              <a:rPr lang="en-US" altLang="en-US" sz="1400" dirty="0">
                <a:solidFill>
                  <a:schemeClr val="bg1"/>
                </a:solidFill>
                <a:latin typeface="Verdana" panose="020B0604030504040204" pitchFamily="34" charset="0"/>
              </a:rPr>
              <a:t>told teacher that when he was 5 his father hit him with a broom handle and caused a bruise while drunk. Father no longer drinks and has never hurt child again.</a:t>
            </a:r>
          </a:p>
        </p:txBody>
      </p:sp>
      <p:sp>
        <p:nvSpPr>
          <p:cNvPr id="77832" name="Text Box 8"/>
          <p:cNvSpPr txBox="1">
            <a:spLocks noChangeArrowheads="1"/>
          </p:cNvSpPr>
          <p:nvPr/>
        </p:nvSpPr>
        <p:spPr bwMode="auto">
          <a:xfrm>
            <a:off x="4953000" y="1600200"/>
            <a:ext cx="3048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B</a:t>
            </a:r>
            <a:r>
              <a:rPr lang="en-US" altLang="en-US" sz="1400" dirty="0" smtClean="0">
                <a:solidFill>
                  <a:schemeClr val="bg1"/>
                </a:solidFill>
                <a:latin typeface="Verdana" panose="020B0604030504040204" pitchFamily="34" charset="0"/>
              </a:rPr>
              <a:t>. Ten-year-old </a:t>
            </a:r>
            <a:r>
              <a:rPr lang="en-US" altLang="en-US" sz="1400" dirty="0">
                <a:solidFill>
                  <a:schemeClr val="bg1"/>
                </a:solidFill>
                <a:latin typeface="Verdana" panose="020B0604030504040204" pitchFamily="34" charset="0"/>
              </a:rPr>
              <a:t>told teacher that when he was 5 his father hit him with a broom handle and caused a bruise while drunk</a:t>
            </a:r>
            <a:r>
              <a:rPr lang="en-US" altLang="en-US" sz="1400" dirty="0" smtClean="0">
                <a:solidFill>
                  <a:schemeClr val="bg1"/>
                </a:solidFill>
                <a:latin typeface="Verdana" panose="020B0604030504040204" pitchFamily="34" charset="0"/>
              </a:rPr>
              <a:t>. Father </a:t>
            </a:r>
            <a:r>
              <a:rPr lang="en-US" altLang="en-US" sz="1400" dirty="0">
                <a:solidFill>
                  <a:schemeClr val="bg1"/>
                </a:solidFill>
                <a:latin typeface="Verdana" panose="020B0604030504040204" pitchFamily="34" charset="0"/>
              </a:rPr>
              <a:t>no longer drinks and has never hurt child again.</a:t>
            </a:r>
          </a:p>
        </p:txBody>
      </p:sp>
      <p:sp>
        <p:nvSpPr>
          <p:cNvPr id="77833" name="Text Box 9"/>
          <p:cNvSpPr txBox="1">
            <a:spLocks noChangeArrowheads="1"/>
          </p:cNvSpPr>
          <p:nvPr/>
        </p:nvSpPr>
        <p:spPr bwMode="auto">
          <a:xfrm>
            <a:off x="1219200" y="4191000"/>
            <a:ext cx="297180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C</a:t>
            </a:r>
            <a:r>
              <a:rPr lang="en-US" altLang="en-US" sz="1400" dirty="0" smtClean="0">
                <a:solidFill>
                  <a:schemeClr val="bg1"/>
                </a:solidFill>
                <a:latin typeface="Verdana" panose="020B0604030504040204" pitchFamily="34" charset="0"/>
              </a:rPr>
              <a:t>. Twelve-year-old </a:t>
            </a:r>
            <a:r>
              <a:rPr lang="en-US" altLang="en-US" sz="1400" dirty="0">
                <a:solidFill>
                  <a:schemeClr val="bg1"/>
                </a:solidFill>
                <a:latin typeface="Verdana" panose="020B0604030504040204" pitchFamily="34" charset="0"/>
              </a:rPr>
              <a:t>told teacher that his father was drunk and hit him with a broom handle </a:t>
            </a:r>
            <a:r>
              <a:rPr lang="en-US" altLang="en-US" sz="1400" dirty="0" smtClean="0">
                <a:solidFill>
                  <a:schemeClr val="bg1"/>
                </a:solidFill>
                <a:latin typeface="Verdana" panose="020B0604030504040204" pitchFamily="34" charset="0"/>
              </a:rPr>
              <a:t>10 </a:t>
            </a:r>
            <a:r>
              <a:rPr lang="en-US" altLang="en-US" sz="1400" dirty="0">
                <a:solidFill>
                  <a:schemeClr val="bg1"/>
                </a:solidFill>
                <a:latin typeface="Verdana" panose="020B0604030504040204" pitchFamily="34" charset="0"/>
              </a:rPr>
              <a:t>months ago, causing a bruise</a:t>
            </a:r>
            <a:r>
              <a:rPr lang="en-US" altLang="en-US" sz="1400" dirty="0" smtClean="0">
                <a:solidFill>
                  <a:schemeClr val="bg1"/>
                </a:solidFill>
                <a:latin typeface="Verdana" panose="020B0604030504040204" pitchFamily="34" charset="0"/>
              </a:rPr>
              <a:t>. His </a:t>
            </a:r>
            <a:r>
              <a:rPr lang="en-US" altLang="en-US" sz="1400" dirty="0">
                <a:solidFill>
                  <a:schemeClr val="bg1"/>
                </a:solidFill>
                <a:latin typeface="Verdana" panose="020B0604030504040204" pitchFamily="34" charset="0"/>
              </a:rPr>
              <a:t>father stopped drinking and has never hurt child again.</a:t>
            </a:r>
          </a:p>
        </p:txBody>
      </p:sp>
      <p:sp>
        <p:nvSpPr>
          <p:cNvPr id="77834" name="Text Box 10"/>
          <p:cNvSpPr txBox="1">
            <a:spLocks noChangeArrowheads="1"/>
          </p:cNvSpPr>
          <p:nvPr/>
        </p:nvSpPr>
        <p:spPr bwMode="auto">
          <a:xfrm>
            <a:off x="4953000" y="4114800"/>
            <a:ext cx="304800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D</a:t>
            </a:r>
            <a:r>
              <a:rPr lang="en-US" altLang="en-US" sz="1400" dirty="0" smtClean="0">
                <a:solidFill>
                  <a:schemeClr val="bg1"/>
                </a:solidFill>
                <a:latin typeface="Verdana" panose="020B0604030504040204" pitchFamily="34" charset="0"/>
              </a:rPr>
              <a:t>. Fourteen-year-old </a:t>
            </a:r>
            <a:r>
              <a:rPr lang="en-US" altLang="en-US" sz="1400" dirty="0">
                <a:solidFill>
                  <a:schemeClr val="bg1"/>
                </a:solidFill>
                <a:latin typeface="Verdana" panose="020B0604030504040204" pitchFamily="34" charset="0"/>
              </a:rPr>
              <a:t>told teacher that his father was drunk and hit him with a broom handle two years ago, causing a bruise</a:t>
            </a:r>
            <a:r>
              <a:rPr lang="en-US" altLang="en-US" sz="1400" dirty="0" smtClean="0">
                <a:solidFill>
                  <a:schemeClr val="bg1"/>
                </a:solidFill>
                <a:latin typeface="Verdana" panose="020B0604030504040204" pitchFamily="34" charset="0"/>
              </a:rPr>
              <a:t>. His </a:t>
            </a:r>
            <a:r>
              <a:rPr lang="en-US" altLang="en-US" sz="1400" dirty="0">
                <a:solidFill>
                  <a:schemeClr val="bg1"/>
                </a:solidFill>
                <a:latin typeface="Verdana" panose="020B0604030504040204" pitchFamily="34" charset="0"/>
              </a:rPr>
              <a:t>father has never hurt child again, but still gets drunk.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83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783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78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1" grpId="0"/>
      <p:bldP spid="77832" grpId="0"/>
      <p:bldP spid="77833" grpId="0"/>
      <p:bldP spid="7783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ln>
            <a:miter lim="800000"/>
            <a:headEnd/>
            <a:tailEnd/>
          </a:ln>
        </p:spPr>
        <p:txBody>
          <a:bodyPr wrap="square" numCol="1" anchorCtr="0" compatLnSpc="1">
            <a:prstTxWarp prst="textNoShape">
              <a:avLst/>
            </a:prstTxWarp>
          </a:bodyPr>
          <a:lstStyle/>
          <a:p>
            <a:pPr eaLnBrk="1" hangingPunct="1"/>
            <a:r>
              <a:rPr lang="en-US" altLang="en-US" dirty="0" smtClean="0"/>
              <a:t>For determining response priority (PA), which of the following alleged perpetrators has access?</a:t>
            </a:r>
          </a:p>
        </p:txBody>
      </p:sp>
      <p:sp>
        <p:nvSpPr>
          <p:cNvPr id="52227" name="Rectangle 3"/>
          <p:cNvSpPr>
            <a:spLocks noChangeArrowheads="1"/>
          </p:cNvSpPr>
          <p:nvPr/>
        </p:nvSpPr>
        <p:spPr bwMode="auto">
          <a:xfrm>
            <a:off x="1066800" y="1524000"/>
            <a:ext cx="3352800" cy="22098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ts val="0"/>
              </a:spcBef>
              <a:spcAft>
                <a:spcPts val="0"/>
              </a:spcAft>
            </a:pPr>
            <a:endParaRPr lang="en-US" altLang="en-US" sz="1400" dirty="0">
              <a:solidFill>
                <a:schemeClr val="bg1"/>
              </a:solidFill>
              <a:latin typeface="Verdana" panose="020B0604030504040204" pitchFamily="34" charset="0"/>
            </a:endParaRPr>
          </a:p>
        </p:txBody>
      </p:sp>
      <p:sp>
        <p:nvSpPr>
          <p:cNvPr id="52228" name="Rectangle 4"/>
          <p:cNvSpPr>
            <a:spLocks noChangeArrowheads="1"/>
          </p:cNvSpPr>
          <p:nvPr/>
        </p:nvSpPr>
        <p:spPr bwMode="auto">
          <a:xfrm>
            <a:off x="1066800" y="4038600"/>
            <a:ext cx="3352800" cy="2209800"/>
          </a:xfrm>
          <a:prstGeom prst="rect">
            <a:avLst/>
          </a:prstGeom>
          <a:solidFill>
            <a:schemeClr val="accent3"/>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ts val="0"/>
              </a:spcBef>
              <a:spcAft>
                <a:spcPts val="0"/>
              </a:spcAft>
            </a:pPr>
            <a:endParaRPr lang="en-US" altLang="en-US" sz="1400" dirty="0">
              <a:solidFill>
                <a:schemeClr val="bg1"/>
              </a:solidFill>
              <a:latin typeface="Verdana" panose="020B0604030504040204" pitchFamily="34" charset="0"/>
            </a:endParaRPr>
          </a:p>
        </p:txBody>
      </p:sp>
      <p:sp>
        <p:nvSpPr>
          <p:cNvPr id="49157" name="Rectangle 5"/>
          <p:cNvSpPr>
            <a:spLocks noChangeArrowheads="1"/>
          </p:cNvSpPr>
          <p:nvPr/>
        </p:nvSpPr>
        <p:spPr bwMode="auto">
          <a:xfrm>
            <a:off x="4800600" y="4038600"/>
            <a:ext cx="3352800" cy="2209800"/>
          </a:xfrm>
          <a:prstGeom prst="rect">
            <a:avLst/>
          </a:prstGeom>
          <a:solidFill>
            <a:schemeClr val="accent4"/>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49158" name="Rectangle 6"/>
          <p:cNvSpPr>
            <a:spLocks noChangeArrowheads="1"/>
          </p:cNvSpPr>
          <p:nvPr/>
        </p:nvSpPr>
        <p:spPr bwMode="auto">
          <a:xfrm>
            <a:off x="4800600" y="1524000"/>
            <a:ext cx="3352800" cy="2209800"/>
          </a:xfrm>
          <a:prstGeom prst="rect">
            <a:avLst/>
          </a:prstGeom>
          <a:solidFill>
            <a:schemeClr val="accent2"/>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77831" name="Text Box 7"/>
          <p:cNvSpPr txBox="1">
            <a:spLocks noChangeArrowheads="1"/>
          </p:cNvSpPr>
          <p:nvPr/>
        </p:nvSpPr>
        <p:spPr bwMode="auto">
          <a:xfrm>
            <a:off x="1219200" y="1752600"/>
            <a:ext cx="2743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ts val="0"/>
              </a:spcBef>
              <a:spcAft>
                <a:spcPts val="0"/>
              </a:spcAft>
            </a:pPr>
            <a:r>
              <a:rPr lang="en-US" altLang="en-US" sz="1400" dirty="0">
                <a:solidFill>
                  <a:schemeClr val="bg1"/>
                </a:solidFill>
                <a:latin typeface="Verdana" panose="020B0604030504040204" pitchFamily="34" charset="0"/>
              </a:rPr>
              <a:t>A</a:t>
            </a:r>
            <a:r>
              <a:rPr lang="en-US" altLang="en-US" sz="1400" dirty="0" smtClean="0">
                <a:solidFill>
                  <a:schemeClr val="bg1"/>
                </a:solidFill>
                <a:latin typeface="Verdana" panose="020B0604030504040204" pitchFamily="34" charset="0"/>
              </a:rPr>
              <a:t>. The </a:t>
            </a:r>
            <a:r>
              <a:rPr lang="en-US" altLang="en-US" sz="1400" dirty="0">
                <a:solidFill>
                  <a:schemeClr val="bg1"/>
                </a:solidFill>
                <a:latin typeface="Verdana" panose="020B0604030504040204" pitchFamily="34" charset="0"/>
              </a:rPr>
              <a:t>father who left yesterday for an over-the-road trucking trip that will take two weeks.</a:t>
            </a:r>
          </a:p>
        </p:txBody>
      </p:sp>
      <p:sp>
        <p:nvSpPr>
          <p:cNvPr id="77832" name="Text Box 8"/>
          <p:cNvSpPr txBox="1">
            <a:spLocks noChangeArrowheads="1"/>
          </p:cNvSpPr>
          <p:nvPr/>
        </p:nvSpPr>
        <p:spPr bwMode="auto">
          <a:xfrm>
            <a:off x="4953000" y="1752600"/>
            <a:ext cx="3048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ts val="0"/>
              </a:spcBef>
              <a:spcAft>
                <a:spcPts val="0"/>
              </a:spcAft>
            </a:pPr>
            <a:r>
              <a:rPr lang="en-US" altLang="en-US" sz="1400" dirty="0">
                <a:solidFill>
                  <a:schemeClr val="bg1"/>
                </a:solidFill>
                <a:latin typeface="Verdana" panose="020B0604030504040204" pitchFamily="34" charset="0"/>
              </a:rPr>
              <a:t>B</a:t>
            </a:r>
            <a:r>
              <a:rPr lang="en-US" altLang="en-US" sz="1400" dirty="0" smtClean="0">
                <a:solidFill>
                  <a:schemeClr val="bg1"/>
                </a:solidFill>
                <a:latin typeface="Verdana" panose="020B0604030504040204" pitchFamily="34" charset="0"/>
              </a:rPr>
              <a:t>. The </a:t>
            </a:r>
            <a:r>
              <a:rPr lang="en-US" altLang="en-US" sz="1400" dirty="0">
                <a:solidFill>
                  <a:schemeClr val="bg1"/>
                </a:solidFill>
                <a:latin typeface="Verdana" panose="020B0604030504040204" pitchFamily="34" charset="0"/>
              </a:rPr>
              <a:t>mother’s live-in boyfriend, who was arrested for probation violation and will be held three days. </a:t>
            </a:r>
          </a:p>
        </p:txBody>
      </p:sp>
      <p:sp>
        <p:nvSpPr>
          <p:cNvPr id="77833" name="Text Box 9"/>
          <p:cNvSpPr txBox="1">
            <a:spLocks noChangeArrowheads="1"/>
          </p:cNvSpPr>
          <p:nvPr/>
        </p:nvSpPr>
        <p:spPr bwMode="auto">
          <a:xfrm>
            <a:off x="1219200" y="4191000"/>
            <a:ext cx="3124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ts val="0"/>
              </a:spcBef>
              <a:spcAft>
                <a:spcPts val="0"/>
              </a:spcAft>
            </a:pPr>
            <a:r>
              <a:rPr lang="en-US" altLang="en-US" sz="1400" dirty="0">
                <a:solidFill>
                  <a:schemeClr val="bg1"/>
                </a:solidFill>
                <a:latin typeface="Verdana" panose="020B0604030504040204" pitchFamily="34" charset="0"/>
              </a:rPr>
              <a:t>C</a:t>
            </a:r>
            <a:r>
              <a:rPr lang="en-US" altLang="en-US" sz="1400" dirty="0" smtClean="0">
                <a:solidFill>
                  <a:schemeClr val="bg1"/>
                </a:solidFill>
                <a:latin typeface="Verdana" panose="020B0604030504040204" pitchFamily="34" charset="0"/>
              </a:rPr>
              <a:t>. The </a:t>
            </a:r>
            <a:r>
              <a:rPr lang="en-US" altLang="en-US" sz="1400" dirty="0">
                <a:solidFill>
                  <a:schemeClr val="bg1"/>
                </a:solidFill>
                <a:latin typeface="Verdana" panose="020B0604030504040204" pitchFamily="34" charset="0"/>
              </a:rPr>
              <a:t>mother</a:t>
            </a:r>
            <a:r>
              <a:rPr lang="en-US" altLang="en-US" sz="1400" dirty="0" smtClean="0">
                <a:solidFill>
                  <a:schemeClr val="bg1"/>
                </a:solidFill>
                <a:latin typeface="Verdana" panose="020B0604030504040204" pitchFamily="34" charset="0"/>
              </a:rPr>
              <a:t>. She </a:t>
            </a:r>
            <a:r>
              <a:rPr lang="en-US" altLang="en-US" sz="1400" dirty="0">
                <a:solidFill>
                  <a:schemeClr val="bg1"/>
                </a:solidFill>
                <a:latin typeface="Verdana" panose="020B0604030504040204" pitchFamily="34" charset="0"/>
              </a:rPr>
              <a:t>left the home </a:t>
            </a:r>
            <a:r>
              <a:rPr lang="en-US" altLang="en-US" sz="1400" dirty="0" smtClean="0">
                <a:solidFill>
                  <a:schemeClr val="bg1"/>
                </a:solidFill>
                <a:latin typeface="Verdana" panose="020B0604030504040204" pitchFamily="34" charset="0"/>
              </a:rPr>
              <a:t>voluntarily, </a:t>
            </a:r>
            <a:r>
              <a:rPr lang="en-US" altLang="en-US" sz="1400" dirty="0">
                <a:solidFill>
                  <a:schemeClr val="bg1"/>
                </a:solidFill>
                <a:latin typeface="Verdana" panose="020B0604030504040204" pitchFamily="34" charset="0"/>
              </a:rPr>
              <a:t>and father convincingly states he will not let her </a:t>
            </a:r>
            <a:r>
              <a:rPr lang="en-US" altLang="en-US" sz="1400" dirty="0" smtClean="0">
                <a:solidFill>
                  <a:schemeClr val="bg1"/>
                </a:solidFill>
                <a:latin typeface="Verdana" panose="020B0604030504040204" pitchFamily="34" charset="0"/>
              </a:rPr>
              <a:t>near the </a:t>
            </a:r>
            <a:r>
              <a:rPr lang="en-US" altLang="en-US" sz="1400" dirty="0">
                <a:solidFill>
                  <a:schemeClr val="bg1"/>
                </a:solidFill>
                <a:latin typeface="Verdana" panose="020B0604030504040204" pitchFamily="34" charset="0"/>
              </a:rPr>
              <a:t>child victim unless and until a judge says he has to.</a:t>
            </a:r>
          </a:p>
        </p:txBody>
      </p:sp>
      <p:sp>
        <p:nvSpPr>
          <p:cNvPr id="77834" name="Text Box 10"/>
          <p:cNvSpPr txBox="1">
            <a:spLocks noChangeArrowheads="1"/>
          </p:cNvSpPr>
          <p:nvPr/>
        </p:nvSpPr>
        <p:spPr bwMode="auto">
          <a:xfrm>
            <a:off x="4952999" y="4191000"/>
            <a:ext cx="304800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ts val="0"/>
              </a:spcBef>
              <a:spcAft>
                <a:spcPts val="0"/>
              </a:spcAft>
            </a:pPr>
            <a:r>
              <a:rPr lang="en-US" altLang="en-US" sz="1400" dirty="0">
                <a:solidFill>
                  <a:schemeClr val="bg1"/>
                </a:solidFill>
                <a:latin typeface="Verdana" panose="020B0604030504040204" pitchFamily="34" charset="0"/>
              </a:rPr>
              <a:t>D</a:t>
            </a:r>
            <a:r>
              <a:rPr lang="en-US" altLang="en-US" sz="1400" dirty="0" smtClean="0">
                <a:solidFill>
                  <a:schemeClr val="bg1"/>
                </a:solidFill>
                <a:latin typeface="Verdana" panose="020B0604030504040204" pitchFamily="34" charset="0"/>
              </a:rPr>
              <a:t>. The </a:t>
            </a:r>
            <a:r>
              <a:rPr lang="en-US" altLang="en-US" sz="1400" dirty="0">
                <a:solidFill>
                  <a:schemeClr val="bg1"/>
                </a:solidFill>
                <a:latin typeface="Verdana" panose="020B0604030504040204" pitchFamily="34" charset="0"/>
              </a:rPr>
              <a:t>stepmother, who is an astronaut and just launched on a shuttle mission expected to last 30 days.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83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783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78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1" grpId="0"/>
      <p:bldP spid="77832" grpId="0"/>
      <p:bldP spid="77833" grpId="0"/>
      <p:bldP spid="7783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ln>
            <a:miter lim="800000"/>
            <a:headEnd/>
            <a:tailEnd/>
          </a:ln>
        </p:spPr>
        <p:txBody>
          <a:bodyPr wrap="square" numCol="1" anchorCtr="0" compatLnSpc="1">
            <a:prstTxWarp prst="textNoShape">
              <a:avLst/>
            </a:prstTxWarp>
          </a:bodyPr>
          <a:lstStyle/>
          <a:p>
            <a:pPr eaLnBrk="1" hangingPunct="1"/>
            <a:r>
              <a:rPr lang="en-US" altLang="en-US" dirty="0" smtClean="0"/>
              <a:t>For determining response priority (PA), which of the following are protective adults?</a:t>
            </a:r>
          </a:p>
        </p:txBody>
      </p:sp>
      <p:sp>
        <p:nvSpPr>
          <p:cNvPr id="53251" name="Rectangle 3"/>
          <p:cNvSpPr>
            <a:spLocks noChangeArrowheads="1"/>
          </p:cNvSpPr>
          <p:nvPr/>
        </p:nvSpPr>
        <p:spPr bwMode="auto">
          <a:xfrm>
            <a:off x="1066800" y="1524000"/>
            <a:ext cx="3352800" cy="22098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53252" name="Rectangle 4"/>
          <p:cNvSpPr>
            <a:spLocks noChangeArrowheads="1"/>
          </p:cNvSpPr>
          <p:nvPr/>
        </p:nvSpPr>
        <p:spPr bwMode="auto">
          <a:xfrm>
            <a:off x="1066800" y="4038600"/>
            <a:ext cx="3352800" cy="2209800"/>
          </a:xfrm>
          <a:prstGeom prst="rect">
            <a:avLst/>
          </a:prstGeom>
          <a:solidFill>
            <a:schemeClr val="accent3"/>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50181" name="Rectangle 5"/>
          <p:cNvSpPr>
            <a:spLocks noChangeArrowheads="1"/>
          </p:cNvSpPr>
          <p:nvPr/>
        </p:nvSpPr>
        <p:spPr bwMode="auto">
          <a:xfrm>
            <a:off x="4800600" y="4038600"/>
            <a:ext cx="3352800" cy="2209800"/>
          </a:xfrm>
          <a:prstGeom prst="rect">
            <a:avLst/>
          </a:prstGeom>
          <a:solidFill>
            <a:schemeClr val="accent4"/>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50182" name="Rectangle 6"/>
          <p:cNvSpPr>
            <a:spLocks noChangeArrowheads="1"/>
          </p:cNvSpPr>
          <p:nvPr/>
        </p:nvSpPr>
        <p:spPr bwMode="auto">
          <a:xfrm>
            <a:off x="4800600" y="1524000"/>
            <a:ext cx="3352800" cy="2209800"/>
          </a:xfrm>
          <a:prstGeom prst="rect">
            <a:avLst/>
          </a:prstGeom>
          <a:solidFill>
            <a:schemeClr val="accent2"/>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77831" name="Text Box 7"/>
          <p:cNvSpPr txBox="1">
            <a:spLocks noChangeArrowheads="1"/>
          </p:cNvSpPr>
          <p:nvPr/>
        </p:nvSpPr>
        <p:spPr bwMode="auto">
          <a:xfrm>
            <a:off x="1219200" y="1676400"/>
            <a:ext cx="320040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A</a:t>
            </a:r>
            <a:r>
              <a:rPr lang="en-US" altLang="en-US" sz="1400" dirty="0" smtClean="0">
                <a:solidFill>
                  <a:schemeClr val="bg1"/>
                </a:solidFill>
                <a:latin typeface="Verdana" panose="020B0604030504040204" pitchFamily="34" charset="0"/>
              </a:rPr>
              <a:t>. Therapist </a:t>
            </a:r>
            <a:r>
              <a:rPr lang="en-US" altLang="en-US" sz="1400" dirty="0">
                <a:solidFill>
                  <a:schemeClr val="bg1"/>
                </a:solidFill>
                <a:latin typeface="Verdana" panose="020B0604030504040204" pitchFamily="34" charset="0"/>
              </a:rPr>
              <a:t>reports that client disclosed spanking 6-year-old and causing bruise a month ago</a:t>
            </a:r>
            <a:r>
              <a:rPr lang="en-US" altLang="en-US" sz="1400" dirty="0" smtClean="0">
                <a:solidFill>
                  <a:schemeClr val="bg1"/>
                </a:solidFill>
                <a:latin typeface="Verdana" panose="020B0604030504040204" pitchFamily="34" charset="0"/>
              </a:rPr>
              <a:t>. Client </a:t>
            </a:r>
            <a:r>
              <a:rPr lang="en-US" altLang="en-US" sz="1400" dirty="0">
                <a:solidFill>
                  <a:schemeClr val="bg1"/>
                </a:solidFill>
                <a:latin typeface="Verdana" panose="020B0604030504040204" pitchFamily="34" charset="0"/>
              </a:rPr>
              <a:t>sought </a:t>
            </a:r>
            <a:r>
              <a:rPr lang="en-US" altLang="en-US" sz="1400" dirty="0" smtClean="0">
                <a:solidFill>
                  <a:schemeClr val="bg1"/>
                </a:solidFill>
                <a:latin typeface="Verdana" panose="020B0604030504040204" pitchFamily="34" charset="0"/>
              </a:rPr>
              <a:t>therapy, </a:t>
            </a:r>
            <a:r>
              <a:rPr lang="en-US" altLang="en-US" sz="1400" dirty="0">
                <a:solidFill>
                  <a:schemeClr val="bg1"/>
                </a:solidFill>
                <a:latin typeface="Verdana" panose="020B0604030504040204" pitchFamily="34" charset="0"/>
              </a:rPr>
              <a:t>is making good </a:t>
            </a:r>
            <a:r>
              <a:rPr lang="en-US" altLang="en-US" sz="1400" dirty="0" smtClean="0">
                <a:solidFill>
                  <a:schemeClr val="bg1"/>
                </a:solidFill>
                <a:latin typeface="Verdana" panose="020B0604030504040204" pitchFamily="34" charset="0"/>
              </a:rPr>
              <a:t>progress, </a:t>
            </a:r>
            <a:r>
              <a:rPr lang="en-US" altLang="en-US" sz="1400" dirty="0">
                <a:solidFill>
                  <a:schemeClr val="bg1"/>
                </a:solidFill>
                <a:latin typeface="Verdana" panose="020B0604030504040204" pitchFamily="34" charset="0"/>
              </a:rPr>
              <a:t>and commits to no violence</a:t>
            </a:r>
            <a:r>
              <a:rPr lang="en-US" altLang="en-US" sz="1400" dirty="0" smtClean="0">
                <a:solidFill>
                  <a:schemeClr val="bg1"/>
                </a:solidFill>
                <a:latin typeface="Verdana" panose="020B0604030504040204" pitchFamily="34" charset="0"/>
              </a:rPr>
              <a:t>. There </a:t>
            </a:r>
            <a:r>
              <a:rPr lang="en-US" altLang="en-US" sz="1400" dirty="0">
                <a:solidFill>
                  <a:schemeClr val="bg1"/>
                </a:solidFill>
                <a:latin typeface="Verdana" panose="020B0604030504040204" pitchFamily="34" charset="0"/>
              </a:rPr>
              <a:t>has been no violence. </a:t>
            </a:r>
          </a:p>
        </p:txBody>
      </p:sp>
      <p:sp>
        <p:nvSpPr>
          <p:cNvPr id="77832" name="Text Box 8"/>
          <p:cNvSpPr txBox="1">
            <a:spLocks noChangeArrowheads="1"/>
          </p:cNvSpPr>
          <p:nvPr/>
        </p:nvSpPr>
        <p:spPr bwMode="auto">
          <a:xfrm>
            <a:off x="4953000" y="1676400"/>
            <a:ext cx="312420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smtClean="0">
                <a:solidFill>
                  <a:schemeClr val="bg1"/>
                </a:solidFill>
                <a:latin typeface="Verdana" panose="020B0604030504040204" pitchFamily="34" charset="0"/>
              </a:rPr>
              <a:t>B. Therapist reports that parents disclosed incident three months ago of father losing control and hitting 6-year-old. Mother pulled him off. There have been no incidents since, and family is working on issues. </a:t>
            </a:r>
            <a:endParaRPr lang="en-US" altLang="en-US" sz="1400" dirty="0">
              <a:solidFill>
                <a:schemeClr val="bg1"/>
              </a:solidFill>
              <a:latin typeface="Verdana" panose="020B0604030504040204" pitchFamily="34" charset="0"/>
            </a:endParaRPr>
          </a:p>
        </p:txBody>
      </p:sp>
      <p:sp>
        <p:nvSpPr>
          <p:cNvPr id="77833" name="Text Box 9"/>
          <p:cNvSpPr txBox="1">
            <a:spLocks noChangeArrowheads="1"/>
          </p:cNvSpPr>
          <p:nvPr/>
        </p:nvSpPr>
        <p:spPr bwMode="auto">
          <a:xfrm>
            <a:off x="1219200" y="4191000"/>
            <a:ext cx="297180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C</a:t>
            </a:r>
            <a:r>
              <a:rPr lang="en-US" altLang="en-US" sz="1400" dirty="0" smtClean="0">
                <a:solidFill>
                  <a:schemeClr val="bg1"/>
                </a:solidFill>
                <a:latin typeface="Verdana" panose="020B0604030504040204" pitchFamily="34" charset="0"/>
              </a:rPr>
              <a:t>. Therapist </a:t>
            </a:r>
            <a:r>
              <a:rPr lang="en-US" altLang="en-US" sz="1400" dirty="0">
                <a:solidFill>
                  <a:schemeClr val="bg1"/>
                </a:solidFill>
                <a:latin typeface="Verdana" panose="020B0604030504040204" pitchFamily="34" charset="0"/>
              </a:rPr>
              <a:t>reports that father hit child, causing a bloody nose, last week</a:t>
            </a:r>
            <a:r>
              <a:rPr lang="en-US" altLang="en-US" sz="1400" dirty="0" smtClean="0">
                <a:solidFill>
                  <a:schemeClr val="bg1"/>
                </a:solidFill>
                <a:latin typeface="Verdana" panose="020B0604030504040204" pitchFamily="34" charset="0"/>
              </a:rPr>
              <a:t>. Father </a:t>
            </a:r>
            <a:r>
              <a:rPr lang="en-US" altLang="en-US" sz="1400" dirty="0">
                <a:solidFill>
                  <a:schemeClr val="bg1"/>
                </a:solidFill>
                <a:latin typeface="Verdana" panose="020B0604030504040204" pitchFamily="34" charset="0"/>
              </a:rPr>
              <a:t>has been in counseling for six months, and therapist is confident this </a:t>
            </a:r>
            <a:r>
              <a:rPr lang="en-US" altLang="en-US" sz="1400" dirty="0" smtClean="0">
                <a:solidFill>
                  <a:schemeClr val="bg1"/>
                </a:solidFill>
                <a:latin typeface="Verdana" panose="020B0604030504040204" pitchFamily="34" charset="0"/>
              </a:rPr>
              <a:t>will not </a:t>
            </a:r>
            <a:r>
              <a:rPr lang="en-US" altLang="en-US" sz="1400" dirty="0">
                <a:solidFill>
                  <a:schemeClr val="bg1"/>
                </a:solidFill>
                <a:latin typeface="Verdana" panose="020B0604030504040204" pitchFamily="34" charset="0"/>
              </a:rPr>
              <a:t>happen again. </a:t>
            </a:r>
          </a:p>
        </p:txBody>
      </p:sp>
      <p:sp>
        <p:nvSpPr>
          <p:cNvPr id="77834" name="Text Box 10"/>
          <p:cNvSpPr txBox="1">
            <a:spLocks noChangeArrowheads="1"/>
          </p:cNvSpPr>
          <p:nvPr/>
        </p:nvSpPr>
        <p:spPr bwMode="auto">
          <a:xfrm>
            <a:off x="4953000" y="4191000"/>
            <a:ext cx="3048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D</a:t>
            </a:r>
            <a:r>
              <a:rPr lang="en-US" altLang="en-US" sz="1400" dirty="0" smtClean="0">
                <a:solidFill>
                  <a:schemeClr val="bg1"/>
                </a:solidFill>
                <a:latin typeface="Verdana" panose="020B0604030504040204" pitchFamily="34" charset="0"/>
              </a:rPr>
              <a:t>. A </a:t>
            </a:r>
            <a:r>
              <a:rPr lang="en-US" altLang="en-US" sz="1400" dirty="0">
                <a:solidFill>
                  <a:schemeClr val="bg1"/>
                </a:solidFill>
                <a:latin typeface="Verdana" panose="020B0604030504040204" pitchFamily="34" charset="0"/>
              </a:rPr>
              <a:t>and B.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83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783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78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1" grpId="0"/>
      <p:bldP spid="77832" grpId="0"/>
      <p:bldP spid="77833" grpId="0"/>
      <p:bldP spid="7783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457200" y="1"/>
            <a:ext cx="8534400" cy="961998"/>
          </a:xfrm>
          <a:ln>
            <a:miter lim="800000"/>
            <a:headEnd/>
            <a:tailEnd/>
          </a:ln>
        </p:spPr>
        <p:txBody>
          <a:bodyPr wrap="square" numCol="1" anchorCtr="0" compatLnSpc="1">
            <a:prstTxWarp prst="textNoShape">
              <a:avLst/>
            </a:prstTxWarp>
          </a:bodyPr>
          <a:lstStyle/>
          <a:p>
            <a:pPr eaLnBrk="1" hangingPunct="1"/>
            <a:r>
              <a:rPr lang="en-US" altLang="en-US" dirty="0" smtClean="0"/>
              <a:t>When determining response priority (neglect), which of the following requires an immediate response?</a:t>
            </a:r>
          </a:p>
        </p:txBody>
      </p:sp>
      <p:sp>
        <p:nvSpPr>
          <p:cNvPr id="54275" name="Rectangle 3"/>
          <p:cNvSpPr>
            <a:spLocks noChangeArrowheads="1"/>
          </p:cNvSpPr>
          <p:nvPr/>
        </p:nvSpPr>
        <p:spPr bwMode="auto">
          <a:xfrm>
            <a:off x="1066800" y="1524000"/>
            <a:ext cx="3352800" cy="22098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54276" name="Rectangle 4"/>
          <p:cNvSpPr>
            <a:spLocks noChangeArrowheads="1"/>
          </p:cNvSpPr>
          <p:nvPr/>
        </p:nvSpPr>
        <p:spPr bwMode="auto">
          <a:xfrm>
            <a:off x="1066800" y="4038600"/>
            <a:ext cx="3352800" cy="2209800"/>
          </a:xfrm>
          <a:prstGeom prst="rect">
            <a:avLst/>
          </a:prstGeom>
          <a:solidFill>
            <a:schemeClr val="accent3"/>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51205" name="Rectangle 5"/>
          <p:cNvSpPr>
            <a:spLocks noChangeArrowheads="1"/>
          </p:cNvSpPr>
          <p:nvPr/>
        </p:nvSpPr>
        <p:spPr bwMode="auto">
          <a:xfrm>
            <a:off x="4800600" y="4038600"/>
            <a:ext cx="3352800" cy="2209800"/>
          </a:xfrm>
          <a:prstGeom prst="rect">
            <a:avLst/>
          </a:prstGeom>
          <a:solidFill>
            <a:schemeClr val="accent4"/>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51206" name="Rectangle 6"/>
          <p:cNvSpPr>
            <a:spLocks noChangeArrowheads="1"/>
          </p:cNvSpPr>
          <p:nvPr/>
        </p:nvSpPr>
        <p:spPr bwMode="auto">
          <a:xfrm>
            <a:off x="4800600" y="1524000"/>
            <a:ext cx="3352800" cy="2209800"/>
          </a:xfrm>
          <a:prstGeom prst="rect">
            <a:avLst/>
          </a:prstGeom>
          <a:solidFill>
            <a:schemeClr val="accent2"/>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77831" name="Text Box 7"/>
          <p:cNvSpPr txBox="1">
            <a:spLocks noChangeArrowheads="1"/>
          </p:cNvSpPr>
          <p:nvPr/>
        </p:nvSpPr>
        <p:spPr bwMode="auto">
          <a:xfrm>
            <a:off x="1219200" y="1752600"/>
            <a:ext cx="2743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A</a:t>
            </a:r>
            <a:r>
              <a:rPr lang="en-US" altLang="en-US" sz="1400" dirty="0" smtClean="0">
                <a:solidFill>
                  <a:schemeClr val="bg1"/>
                </a:solidFill>
                <a:latin typeface="Verdana" panose="020B0604030504040204" pitchFamily="34" charset="0"/>
              </a:rPr>
              <a:t>. The </a:t>
            </a:r>
            <a:r>
              <a:rPr lang="en-US" altLang="en-US" sz="1400" dirty="0">
                <a:solidFill>
                  <a:schemeClr val="bg1"/>
                </a:solidFill>
                <a:latin typeface="Verdana" panose="020B0604030504040204" pitchFamily="34" charset="0"/>
              </a:rPr>
              <a:t>house is really, really, REALLY </a:t>
            </a:r>
            <a:r>
              <a:rPr lang="en-US" altLang="en-US" sz="1400" dirty="0" smtClean="0">
                <a:solidFill>
                  <a:schemeClr val="bg1"/>
                </a:solidFill>
                <a:latin typeface="Verdana" panose="020B0604030504040204" pitchFamily="34" charset="0"/>
              </a:rPr>
              <a:t>smelly.</a:t>
            </a:r>
            <a:endParaRPr lang="en-US" altLang="en-US" sz="1400" dirty="0">
              <a:solidFill>
                <a:schemeClr val="bg1"/>
              </a:solidFill>
              <a:latin typeface="Verdana" panose="020B0604030504040204" pitchFamily="34" charset="0"/>
            </a:endParaRPr>
          </a:p>
        </p:txBody>
      </p:sp>
      <p:sp>
        <p:nvSpPr>
          <p:cNvPr id="77832" name="Text Box 8"/>
          <p:cNvSpPr txBox="1">
            <a:spLocks noChangeArrowheads="1"/>
          </p:cNvSpPr>
          <p:nvPr/>
        </p:nvSpPr>
        <p:spPr bwMode="auto">
          <a:xfrm>
            <a:off x="4953000" y="1752600"/>
            <a:ext cx="3048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B</a:t>
            </a:r>
            <a:r>
              <a:rPr lang="en-US" altLang="en-US" sz="1400" dirty="0" smtClean="0">
                <a:solidFill>
                  <a:schemeClr val="bg1"/>
                </a:solidFill>
                <a:latin typeface="Verdana" panose="020B0604030504040204" pitchFamily="34" charset="0"/>
              </a:rPr>
              <a:t>. The </a:t>
            </a:r>
            <a:r>
              <a:rPr lang="en-US" altLang="en-US" sz="1400" dirty="0">
                <a:solidFill>
                  <a:schemeClr val="bg1"/>
                </a:solidFill>
                <a:latin typeface="Verdana" panose="020B0604030504040204" pitchFamily="34" charset="0"/>
              </a:rPr>
              <a:t>caller suggests that if you REALLY cared about children </a:t>
            </a:r>
            <a:r>
              <a:rPr lang="en-US" altLang="en-US" sz="1400" dirty="0" smtClean="0">
                <a:solidFill>
                  <a:schemeClr val="bg1"/>
                </a:solidFill>
                <a:latin typeface="Verdana" panose="020B0604030504040204" pitchFamily="34" charset="0"/>
              </a:rPr>
              <a:t>you would </a:t>
            </a:r>
            <a:r>
              <a:rPr lang="en-US" altLang="en-US" sz="1400" dirty="0">
                <a:solidFill>
                  <a:schemeClr val="bg1"/>
                </a:solidFill>
                <a:latin typeface="Verdana" panose="020B0604030504040204" pitchFamily="34" charset="0"/>
              </a:rPr>
              <a:t>go out right away. </a:t>
            </a:r>
          </a:p>
        </p:txBody>
      </p:sp>
      <p:sp>
        <p:nvSpPr>
          <p:cNvPr id="77833" name="Text Box 9"/>
          <p:cNvSpPr txBox="1">
            <a:spLocks noChangeArrowheads="1"/>
          </p:cNvSpPr>
          <p:nvPr/>
        </p:nvSpPr>
        <p:spPr bwMode="auto">
          <a:xfrm>
            <a:off x="1219200" y="4181475"/>
            <a:ext cx="29718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C</a:t>
            </a:r>
            <a:r>
              <a:rPr lang="en-US" altLang="en-US" sz="1400" dirty="0" smtClean="0">
                <a:solidFill>
                  <a:schemeClr val="bg1"/>
                </a:solidFill>
                <a:latin typeface="Verdana" panose="020B0604030504040204" pitchFamily="34" charset="0"/>
              </a:rPr>
              <a:t>. A </a:t>
            </a:r>
            <a:r>
              <a:rPr lang="en-US" altLang="en-US" sz="1400" dirty="0">
                <a:solidFill>
                  <a:schemeClr val="bg1"/>
                </a:solidFill>
                <a:latin typeface="Verdana" panose="020B0604030504040204" pitchFamily="34" charset="0"/>
              </a:rPr>
              <a:t>16-year-old honor student is currently unsupervised.</a:t>
            </a:r>
          </a:p>
        </p:txBody>
      </p:sp>
      <p:sp>
        <p:nvSpPr>
          <p:cNvPr id="77834" name="Text Box 10"/>
          <p:cNvSpPr txBox="1">
            <a:spLocks noChangeArrowheads="1"/>
          </p:cNvSpPr>
          <p:nvPr/>
        </p:nvSpPr>
        <p:spPr bwMode="auto">
          <a:xfrm>
            <a:off x="4953000" y="4189413"/>
            <a:ext cx="3276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D</a:t>
            </a:r>
            <a:r>
              <a:rPr lang="en-US" altLang="en-US" sz="1400" dirty="0" smtClean="0">
                <a:solidFill>
                  <a:schemeClr val="bg1"/>
                </a:solidFill>
                <a:latin typeface="Verdana" panose="020B0604030504040204" pitchFamily="34" charset="0"/>
              </a:rPr>
              <a:t>. A </a:t>
            </a:r>
            <a:r>
              <a:rPr lang="en-US" altLang="en-US" sz="1400" dirty="0">
                <a:solidFill>
                  <a:schemeClr val="bg1"/>
                </a:solidFill>
                <a:latin typeface="Verdana" panose="020B0604030504040204" pitchFamily="34" charset="0"/>
              </a:rPr>
              <a:t>pos tox newborn is due for discharge tomorrow</a:t>
            </a:r>
            <a:r>
              <a:rPr lang="en-US" altLang="en-US" sz="1400" dirty="0" smtClean="0">
                <a:solidFill>
                  <a:schemeClr val="bg1"/>
                </a:solidFill>
                <a:latin typeface="Verdana" panose="020B0604030504040204" pitchFamily="34" charset="0"/>
              </a:rPr>
              <a:t>. Father </a:t>
            </a:r>
            <a:r>
              <a:rPr lang="en-US" altLang="en-US" sz="1400" dirty="0">
                <a:solidFill>
                  <a:schemeClr val="bg1"/>
                </a:solidFill>
                <a:latin typeface="Verdana" panose="020B0604030504040204" pitchFamily="34" charset="0"/>
              </a:rPr>
              <a:t>has never been around</a:t>
            </a:r>
            <a:r>
              <a:rPr lang="en-US" altLang="en-US" sz="1400" dirty="0" smtClean="0">
                <a:solidFill>
                  <a:schemeClr val="bg1"/>
                </a:solidFill>
                <a:latin typeface="Verdana" panose="020B0604030504040204" pitchFamily="34" charset="0"/>
              </a:rPr>
              <a:t>. Mother </a:t>
            </a:r>
            <a:r>
              <a:rPr lang="en-US" altLang="en-US" sz="1400" dirty="0">
                <a:solidFill>
                  <a:schemeClr val="bg1"/>
                </a:solidFill>
                <a:latin typeface="Verdana" panose="020B0604030504040204" pitchFamily="34" charset="0"/>
              </a:rPr>
              <a:t>is addicted to </a:t>
            </a:r>
            <a:r>
              <a:rPr lang="en-US" altLang="en-US" sz="1400" dirty="0" smtClean="0">
                <a:solidFill>
                  <a:schemeClr val="bg1"/>
                </a:solidFill>
                <a:latin typeface="Verdana" panose="020B0604030504040204" pitchFamily="34" charset="0"/>
              </a:rPr>
              <a:t>meth </a:t>
            </a:r>
            <a:r>
              <a:rPr lang="en-US" altLang="en-US" sz="1400" dirty="0">
                <a:solidFill>
                  <a:schemeClr val="bg1"/>
                </a:solidFill>
                <a:latin typeface="Verdana" panose="020B0604030504040204" pitchFamily="34" charset="0"/>
              </a:rPr>
              <a:t>and, during hospitalization, showed no interest in caring for child.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83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783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78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1" grpId="0"/>
      <p:bldP spid="77832" grpId="0"/>
      <p:bldP spid="77833" grpId="0"/>
      <p:bldP spid="7783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bwMode="auto">
          <a:ln>
            <a:miter lim="800000"/>
            <a:headEnd/>
            <a:tailEnd/>
          </a:ln>
        </p:spPr>
        <p:txBody>
          <a:bodyPr wrap="square" numCol="1" anchorCtr="0" compatLnSpc="1">
            <a:prstTxWarp prst="textNoShape">
              <a:avLst/>
            </a:prstTxWarp>
          </a:bodyPr>
          <a:lstStyle/>
          <a:p>
            <a:pPr eaLnBrk="1" hangingPunct="1"/>
            <a:r>
              <a:rPr lang="en-US" altLang="en-US" dirty="0" smtClean="0"/>
              <a:t>Which explanation is not questionable or inconsistent with injury?</a:t>
            </a:r>
          </a:p>
        </p:txBody>
      </p:sp>
      <p:sp>
        <p:nvSpPr>
          <p:cNvPr id="55299" name="Rectangle 3"/>
          <p:cNvSpPr>
            <a:spLocks noChangeArrowheads="1"/>
          </p:cNvSpPr>
          <p:nvPr/>
        </p:nvSpPr>
        <p:spPr bwMode="auto">
          <a:xfrm>
            <a:off x="1066800" y="1524000"/>
            <a:ext cx="3352800" cy="22098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55300" name="Rectangle 4"/>
          <p:cNvSpPr>
            <a:spLocks noChangeArrowheads="1"/>
          </p:cNvSpPr>
          <p:nvPr/>
        </p:nvSpPr>
        <p:spPr bwMode="auto">
          <a:xfrm>
            <a:off x="1066800" y="4038600"/>
            <a:ext cx="3352800" cy="2209800"/>
          </a:xfrm>
          <a:prstGeom prst="rect">
            <a:avLst/>
          </a:prstGeom>
          <a:solidFill>
            <a:schemeClr val="accent3"/>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52229" name="Rectangle 5"/>
          <p:cNvSpPr>
            <a:spLocks noChangeArrowheads="1"/>
          </p:cNvSpPr>
          <p:nvPr/>
        </p:nvSpPr>
        <p:spPr bwMode="auto">
          <a:xfrm>
            <a:off x="4800600" y="4038600"/>
            <a:ext cx="3352800" cy="2209800"/>
          </a:xfrm>
          <a:prstGeom prst="rect">
            <a:avLst/>
          </a:prstGeom>
          <a:solidFill>
            <a:schemeClr val="accent4"/>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52230" name="Rectangle 6"/>
          <p:cNvSpPr>
            <a:spLocks noChangeArrowheads="1"/>
          </p:cNvSpPr>
          <p:nvPr/>
        </p:nvSpPr>
        <p:spPr bwMode="auto">
          <a:xfrm>
            <a:off x="4800600" y="1524000"/>
            <a:ext cx="3352800" cy="2209800"/>
          </a:xfrm>
          <a:prstGeom prst="rect">
            <a:avLst/>
          </a:prstGeom>
          <a:solidFill>
            <a:schemeClr val="accent2"/>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77831" name="Text Box 7"/>
          <p:cNvSpPr txBox="1">
            <a:spLocks noChangeArrowheads="1"/>
          </p:cNvSpPr>
          <p:nvPr/>
        </p:nvSpPr>
        <p:spPr bwMode="auto">
          <a:xfrm>
            <a:off x="1219200" y="1752600"/>
            <a:ext cx="29718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A</a:t>
            </a:r>
            <a:r>
              <a:rPr lang="en-US" altLang="en-US" sz="1400" dirty="0" smtClean="0">
                <a:solidFill>
                  <a:schemeClr val="bg1"/>
                </a:solidFill>
                <a:latin typeface="Verdana" panose="020B0604030504040204" pitchFamily="34" charset="0"/>
              </a:rPr>
              <a:t>. Child </a:t>
            </a:r>
            <a:r>
              <a:rPr lang="en-US" altLang="en-US" sz="1400" dirty="0">
                <a:solidFill>
                  <a:schemeClr val="bg1"/>
                </a:solidFill>
                <a:latin typeface="Verdana" panose="020B0604030504040204" pitchFamily="34" charset="0"/>
              </a:rPr>
              <a:t>has a spiral femur </a:t>
            </a:r>
            <a:r>
              <a:rPr lang="en-US" altLang="en-US" sz="1400" dirty="0" smtClean="0">
                <a:solidFill>
                  <a:schemeClr val="bg1"/>
                </a:solidFill>
                <a:latin typeface="Verdana" panose="020B0604030504040204" pitchFamily="34" charset="0"/>
              </a:rPr>
              <a:t>fracture, </a:t>
            </a:r>
            <a:r>
              <a:rPr lang="en-US" altLang="en-US" sz="1400" dirty="0">
                <a:solidFill>
                  <a:schemeClr val="bg1"/>
                </a:solidFill>
                <a:latin typeface="Verdana" panose="020B0604030504040204" pitchFamily="34" charset="0"/>
              </a:rPr>
              <a:t>and parent says child </a:t>
            </a:r>
            <a:r>
              <a:rPr lang="en-US" altLang="en-US" sz="1400" dirty="0" smtClean="0">
                <a:solidFill>
                  <a:schemeClr val="bg1"/>
                </a:solidFill>
                <a:latin typeface="Verdana" panose="020B0604030504040204" pitchFamily="34" charset="0"/>
              </a:rPr>
              <a:t>fell.</a:t>
            </a:r>
            <a:endParaRPr lang="en-US" altLang="en-US" sz="1400" dirty="0">
              <a:solidFill>
                <a:schemeClr val="bg1"/>
              </a:solidFill>
              <a:latin typeface="Verdana" panose="020B0604030504040204" pitchFamily="34" charset="0"/>
            </a:endParaRPr>
          </a:p>
        </p:txBody>
      </p:sp>
      <p:sp>
        <p:nvSpPr>
          <p:cNvPr id="77832" name="Text Box 8"/>
          <p:cNvSpPr txBox="1">
            <a:spLocks noChangeArrowheads="1"/>
          </p:cNvSpPr>
          <p:nvPr/>
        </p:nvSpPr>
        <p:spPr bwMode="auto">
          <a:xfrm>
            <a:off x="4953000" y="1752600"/>
            <a:ext cx="3048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B</a:t>
            </a:r>
            <a:r>
              <a:rPr lang="en-US" altLang="en-US" sz="1400" dirty="0" smtClean="0">
                <a:solidFill>
                  <a:schemeClr val="bg1"/>
                </a:solidFill>
                <a:latin typeface="Verdana" panose="020B0604030504040204" pitchFamily="34" charset="0"/>
              </a:rPr>
              <a:t>. Child </a:t>
            </a:r>
            <a:r>
              <a:rPr lang="en-US" altLang="en-US" sz="1400" dirty="0">
                <a:solidFill>
                  <a:schemeClr val="bg1"/>
                </a:solidFill>
                <a:latin typeface="Verdana" panose="020B0604030504040204" pitchFamily="34" charset="0"/>
              </a:rPr>
              <a:t>has bruises on soft parts of both upper </a:t>
            </a:r>
            <a:r>
              <a:rPr lang="en-US" altLang="en-US" sz="1400" dirty="0" smtClean="0">
                <a:solidFill>
                  <a:schemeClr val="bg1"/>
                </a:solidFill>
                <a:latin typeface="Verdana" panose="020B0604030504040204" pitchFamily="34" charset="0"/>
              </a:rPr>
              <a:t>arms, </a:t>
            </a:r>
            <a:r>
              <a:rPr lang="en-US" altLang="en-US" sz="1400" dirty="0">
                <a:solidFill>
                  <a:schemeClr val="bg1"/>
                </a:solidFill>
                <a:latin typeface="Verdana" panose="020B0604030504040204" pitchFamily="34" charset="0"/>
              </a:rPr>
              <a:t>and parent says child </a:t>
            </a:r>
            <a:r>
              <a:rPr lang="en-US" altLang="en-US" sz="1400" dirty="0" smtClean="0">
                <a:solidFill>
                  <a:schemeClr val="bg1"/>
                </a:solidFill>
                <a:latin typeface="Verdana" panose="020B0604030504040204" pitchFamily="34" charset="0"/>
              </a:rPr>
              <a:t>got hurt while skating.</a:t>
            </a:r>
            <a:endParaRPr lang="en-US" altLang="en-US" sz="1400" dirty="0">
              <a:solidFill>
                <a:schemeClr val="bg1"/>
              </a:solidFill>
              <a:latin typeface="Verdana" panose="020B0604030504040204" pitchFamily="34" charset="0"/>
            </a:endParaRPr>
          </a:p>
        </p:txBody>
      </p:sp>
      <p:sp>
        <p:nvSpPr>
          <p:cNvPr id="77833" name="Text Box 9"/>
          <p:cNvSpPr txBox="1">
            <a:spLocks noChangeArrowheads="1"/>
          </p:cNvSpPr>
          <p:nvPr/>
        </p:nvSpPr>
        <p:spPr bwMode="auto">
          <a:xfrm>
            <a:off x="1219200" y="4191000"/>
            <a:ext cx="2971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C</a:t>
            </a:r>
            <a:r>
              <a:rPr lang="en-US" altLang="en-US" sz="1400" dirty="0" smtClean="0">
                <a:solidFill>
                  <a:schemeClr val="bg1"/>
                </a:solidFill>
                <a:latin typeface="Verdana" panose="020B0604030504040204" pitchFamily="34" charset="0"/>
              </a:rPr>
              <a:t>. Child </a:t>
            </a:r>
            <a:r>
              <a:rPr lang="en-US" altLang="en-US" sz="1400" dirty="0">
                <a:solidFill>
                  <a:schemeClr val="bg1"/>
                </a:solidFill>
                <a:latin typeface="Verdana" panose="020B0604030504040204" pitchFamily="34" charset="0"/>
              </a:rPr>
              <a:t>has linear </a:t>
            </a:r>
            <a:r>
              <a:rPr lang="en-US" altLang="en-US" sz="1400" dirty="0" smtClean="0">
                <a:solidFill>
                  <a:schemeClr val="bg1"/>
                </a:solidFill>
                <a:latin typeface="Verdana" panose="020B0604030504040204" pitchFamily="34" charset="0"/>
              </a:rPr>
              <a:t>and </a:t>
            </a:r>
            <a:r>
              <a:rPr lang="en-US" altLang="en-US" sz="1400" dirty="0">
                <a:solidFill>
                  <a:schemeClr val="bg1"/>
                </a:solidFill>
                <a:latin typeface="Verdana" panose="020B0604030504040204" pitchFamily="34" charset="0"/>
              </a:rPr>
              <a:t>loop-shaped welts on </a:t>
            </a:r>
            <a:r>
              <a:rPr lang="en-US" altLang="en-US" sz="1400" dirty="0" smtClean="0">
                <a:solidFill>
                  <a:schemeClr val="bg1"/>
                </a:solidFill>
                <a:latin typeface="Verdana" panose="020B0604030504040204" pitchFamily="34" charset="0"/>
              </a:rPr>
              <a:t>back, </a:t>
            </a:r>
            <a:r>
              <a:rPr lang="en-US" altLang="en-US" sz="1400" dirty="0">
                <a:solidFill>
                  <a:schemeClr val="bg1"/>
                </a:solidFill>
                <a:latin typeface="Verdana" panose="020B0604030504040204" pitchFamily="34" charset="0"/>
              </a:rPr>
              <a:t>and parent says he hit child with an extension cord. </a:t>
            </a:r>
          </a:p>
        </p:txBody>
      </p:sp>
      <p:sp>
        <p:nvSpPr>
          <p:cNvPr id="77834" name="Text Box 10"/>
          <p:cNvSpPr txBox="1">
            <a:spLocks noChangeArrowheads="1"/>
          </p:cNvSpPr>
          <p:nvPr/>
        </p:nvSpPr>
        <p:spPr bwMode="auto">
          <a:xfrm>
            <a:off x="4953000" y="4191000"/>
            <a:ext cx="3048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D</a:t>
            </a:r>
            <a:r>
              <a:rPr lang="en-US" altLang="en-US" sz="1400" dirty="0" smtClean="0">
                <a:solidFill>
                  <a:schemeClr val="bg1"/>
                </a:solidFill>
                <a:latin typeface="Verdana" panose="020B0604030504040204" pitchFamily="34" charset="0"/>
              </a:rPr>
              <a:t>. Child </a:t>
            </a:r>
            <a:r>
              <a:rPr lang="en-US" altLang="en-US" sz="1400" dirty="0">
                <a:solidFill>
                  <a:schemeClr val="bg1"/>
                </a:solidFill>
                <a:latin typeface="Verdana" panose="020B0604030504040204" pitchFamily="34" charset="0"/>
              </a:rPr>
              <a:t>has a torn frenulum and parent says the 4-year-old sibling must have done 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83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783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78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1" grpId="0"/>
      <p:bldP spid="77832" grpId="0"/>
      <p:bldP spid="77833" grpId="0"/>
      <p:bldP spid="778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ln>
            <a:miter lim="800000"/>
            <a:headEnd/>
            <a:tailEnd/>
          </a:ln>
        </p:spPr>
        <p:txBody>
          <a:bodyPr wrap="square" numCol="1" anchorCtr="0" compatLnSpc="1">
            <a:prstTxWarp prst="textNoShape">
              <a:avLst/>
            </a:prstTxWarp>
          </a:bodyPr>
          <a:lstStyle/>
          <a:p>
            <a:pPr indent="-9525" eaLnBrk="1" hangingPunct="1"/>
            <a:r>
              <a:rPr lang="en-US" altLang="en-US" dirty="0" smtClean="0"/>
              <a:t>Domestic violence concerns could include which of the following?</a:t>
            </a:r>
          </a:p>
        </p:txBody>
      </p:sp>
      <p:sp>
        <p:nvSpPr>
          <p:cNvPr id="10243" name="Rectangle 3"/>
          <p:cNvSpPr>
            <a:spLocks noChangeArrowheads="1"/>
          </p:cNvSpPr>
          <p:nvPr/>
        </p:nvSpPr>
        <p:spPr bwMode="auto">
          <a:xfrm>
            <a:off x="1066800" y="1524000"/>
            <a:ext cx="3352800" cy="22098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10244" name="Rectangle 4"/>
          <p:cNvSpPr>
            <a:spLocks noChangeArrowheads="1"/>
          </p:cNvSpPr>
          <p:nvPr/>
        </p:nvSpPr>
        <p:spPr bwMode="auto">
          <a:xfrm>
            <a:off x="1066800" y="4038600"/>
            <a:ext cx="3352800" cy="2209800"/>
          </a:xfrm>
          <a:prstGeom prst="rect">
            <a:avLst/>
          </a:prstGeom>
          <a:solidFill>
            <a:schemeClr val="accent3"/>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7173" name="Rectangle 5"/>
          <p:cNvSpPr>
            <a:spLocks noChangeArrowheads="1"/>
          </p:cNvSpPr>
          <p:nvPr/>
        </p:nvSpPr>
        <p:spPr bwMode="auto">
          <a:xfrm>
            <a:off x="4800600" y="4038600"/>
            <a:ext cx="3352800" cy="2209800"/>
          </a:xfrm>
          <a:prstGeom prst="rect">
            <a:avLst/>
          </a:prstGeom>
          <a:solidFill>
            <a:schemeClr val="accent4"/>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7174" name="Rectangle 6"/>
          <p:cNvSpPr>
            <a:spLocks noChangeArrowheads="1"/>
          </p:cNvSpPr>
          <p:nvPr/>
        </p:nvSpPr>
        <p:spPr bwMode="auto">
          <a:xfrm>
            <a:off x="4800600" y="1524000"/>
            <a:ext cx="3352800" cy="2209800"/>
          </a:xfrm>
          <a:prstGeom prst="rect">
            <a:avLst/>
          </a:prstGeom>
          <a:solidFill>
            <a:schemeClr val="accent2"/>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9223" name="Text Box 7"/>
          <p:cNvSpPr txBox="1">
            <a:spLocks noChangeArrowheads="1"/>
          </p:cNvSpPr>
          <p:nvPr/>
        </p:nvSpPr>
        <p:spPr bwMode="auto">
          <a:xfrm>
            <a:off x="1219200" y="1752600"/>
            <a:ext cx="2971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400" dirty="0">
                <a:solidFill>
                  <a:schemeClr val="bg1"/>
                </a:solidFill>
                <a:latin typeface="Verdana" panose="020B0604030504040204" pitchFamily="34" charset="0"/>
              </a:rPr>
              <a:t>A</a:t>
            </a:r>
            <a:r>
              <a:rPr lang="en-US" altLang="en-US" sz="1400" dirty="0" smtClean="0">
                <a:solidFill>
                  <a:schemeClr val="bg1"/>
                </a:solidFill>
                <a:latin typeface="Verdana" panose="020B0604030504040204" pitchFamily="34" charset="0"/>
              </a:rPr>
              <a:t>. Physical </a:t>
            </a:r>
            <a:r>
              <a:rPr lang="en-US" altLang="en-US" sz="1400" dirty="0">
                <a:solidFill>
                  <a:schemeClr val="bg1"/>
                </a:solidFill>
                <a:latin typeface="Verdana" panose="020B0604030504040204" pitchFamily="34" charset="0"/>
              </a:rPr>
              <a:t>abuse, </a:t>
            </a:r>
            <a:r>
              <a:rPr lang="en-US" altLang="en-US" sz="1400" dirty="0" smtClean="0">
                <a:solidFill>
                  <a:schemeClr val="bg1"/>
                </a:solidFill>
                <a:latin typeface="Verdana" panose="020B0604030504040204" pitchFamily="34" charset="0"/>
              </a:rPr>
              <a:t>emotional </a:t>
            </a:r>
            <a:r>
              <a:rPr lang="en-US" altLang="en-US" sz="1400" dirty="0">
                <a:solidFill>
                  <a:schemeClr val="bg1"/>
                </a:solidFill>
                <a:latin typeface="Verdana" panose="020B0604030504040204" pitchFamily="34" charset="0"/>
              </a:rPr>
              <a:t>abuse, </a:t>
            </a:r>
            <a:r>
              <a:rPr lang="en-US" altLang="en-US" sz="1400" dirty="0" smtClean="0">
                <a:solidFill>
                  <a:schemeClr val="bg1"/>
                </a:solidFill>
                <a:latin typeface="Verdana" panose="020B0604030504040204" pitchFamily="34" charset="0"/>
              </a:rPr>
              <a:t>and neglect.</a:t>
            </a:r>
            <a:endParaRPr lang="en-US" altLang="en-US" sz="1400" dirty="0">
              <a:solidFill>
                <a:schemeClr val="bg1"/>
              </a:solidFill>
              <a:latin typeface="Verdana" panose="020B0604030504040204" pitchFamily="34" charset="0"/>
            </a:endParaRPr>
          </a:p>
        </p:txBody>
      </p:sp>
      <p:sp>
        <p:nvSpPr>
          <p:cNvPr id="9224" name="Text Box 8"/>
          <p:cNvSpPr txBox="1">
            <a:spLocks noChangeArrowheads="1"/>
          </p:cNvSpPr>
          <p:nvPr/>
        </p:nvSpPr>
        <p:spPr bwMode="auto">
          <a:xfrm>
            <a:off x="4953000" y="1752600"/>
            <a:ext cx="2895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400" dirty="0">
                <a:solidFill>
                  <a:schemeClr val="bg1"/>
                </a:solidFill>
                <a:latin typeface="Verdana" panose="020B0604030504040204" pitchFamily="34" charset="0"/>
              </a:rPr>
              <a:t>B</a:t>
            </a:r>
            <a:r>
              <a:rPr lang="en-US" altLang="en-US" sz="1400" dirty="0" smtClean="0">
                <a:solidFill>
                  <a:schemeClr val="bg1"/>
                </a:solidFill>
                <a:latin typeface="Verdana" panose="020B0604030504040204" pitchFamily="34" charset="0"/>
              </a:rPr>
              <a:t>. Emotional abuse only.</a:t>
            </a:r>
            <a:endParaRPr lang="en-US" altLang="en-US" sz="1400" dirty="0">
              <a:solidFill>
                <a:schemeClr val="bg1"/>
              </a:solidFill>
              <a:latin typeface="Verdana" panose="020B0604030504040204" pitchFamily="34" charset="0"/>
            </a:endParaRPr>
          </a:p>
        </p:txBody>
      </p:sp>
      <p:sp>
        <p:nvSpPr>
          <p:cNvPr id="9225" name="Text Box 9"/>
          <p:cNvSpPr txBox="1">
            <a:spLocks noChangeArrowheads="1"/>
          </p:cNvSpPr>
          <p:nvPr/>
        </p:nvSpPr>
        <p:spPr bwMode="auto">
          <a:xfrm>
            <a:off x="1219200" y="4191000"/>
            <a:ext cx="2971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400" dirty="0">
                <a:solidFill>
                  <a:schemeClr val="bg1"/>
                </a:solidFill>
                <a:latin typeface="Verdana" panose="020B0604030504040204" pitchFamily="34" charset="0"/>
              </a:rPr>
              <a:t>C</a:t>
            </a:r>
            <a:r>
              <a:rPr lang="en-US" altLang="en-US" sz="1400" dirty="0" smtClean="0">
                <a:solidFill>
                  <a:schemeClr val="bg1"/>
                </a:solidFill>
                <a:latin typeface="Verdana" panose="020B0604030504040204" pitchFamily="34" charset="0"/>
              </a:rPr>
              <a:t>. Physical </a:t>
            </a:r>
            <a:r>
              <a:rPr lang="en-US" altLang="en-US" sz="1400" dirty="0">
                <a:solidFill>
                  <a:schemeClr val="bg1"/>
                </a:solidFill>
                <a:latin typeface="Verdana" panose="020B0604030504040204" pitchFamily="34" charset="0"/>
              </a:rPr>
              <a:t>abuse </a:t>
            </a:r>
            <a:r>
              <a:rPr lang="en-US" altLang="en-US" sz="1400" dirty="0" smtClean="0">
                <a:solidFill>
                  <a:schemeClr val="bg1"/>
                </a:solidFill>
                <a:latin typeface="Verdana" panose="020B0604030504040204" pitchFamily="34" charset="0"/>
              </a:rPr>
              <a:t>only.</a:t>
            </a:r>
            <a:endParaRPr lang="en-US" altLang="en-US" sz="1400" dirty="0">
              <a:solidFill>
                <a:schemeClr val="bg1"/>
              </a:solidFill>
              <a:latin typeface="Verdana" panose="020B0604030504040204" pitchFamily="34" charset="0"/>
            </a:endParaRPr>
          </a:p>
        </p:txBody>
      </p:sp>
      <p:sp>
        <p:nvSpPr>
          <p:cNvPr id="9226" name="Text Box 10"/>
          <p:cNvSpPr txBox="1">
            <a:spLocks noChangeArrowheads="1"/>
          </p:cNvSpPr>
          <p:nvPr/>
        </p:nvSpPr>
        <p:spPr bwMode="auto">
          <a:xfrm>
            <a:off x="4953000" y="4191000"/>
            <a:ext cx="3048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400" dirty="0">
                <a:solidFill>
                  <a:schemeClr val="bg1"/>
                </a:solidFill>
                <a:latin typeface="Verdana" panose="020B0604030504040204" pitchFamily="34" charset="0"/>
              </a:rPr>
              <a:t>D</a:t>
            </a:r>
            <a:r>
              <a:rPr lang="en-US" altLang="en-US" sz="1400" dirty="0" smtClean="0">
                <a:solidFill>
                  <a:schemeClr val="bg1"/>
                </a:solidFill>
                <a:latin typeface="Verdana" panose="020B0604030504040204" pitchFamily="34" charset="0"/>
              </a:rPr>
              <a:t>. Domestic </a:t>
            </a:r>
            <a:r>
              <a:rPr lang="en-US" altLang="en-US" sz="1400" dirty="0">
                <a:solidFill>
                  <a:schemeClr val="bg1"/>
                </a:solidFill>
                <a:latin typeface="Verdana" panose="020B0604030504040204" pitchFamily="34" charset="0"/>
              </a:rPr>
              <a:t>violence calls should always be evaluated out.</a:t>
            </a:r>
          </a:p>
        </p:txBody>
      </p:sp>
      <p:sp>
        <p:nvSpPr>
          <p:cNvPr id="11" name="TextBox 10"/>
          <p:cNvSpPr txBox="1"/>
          <p:nvPr/>
        </p:nvSpPr>
        <p:spPr>
          <a:xfrm>
            <a:off x="6400800" y="6400800"/>
            <a:ext cx="1143000" cy="444500"/>
          </a:xfrm>
          <a:prstGeom prst="rect">
            <a:avLst/>
          </a:prstGeom>
        </p:spPr>
        <p:txBody>
          <a:bodyPr vert="horz" wrap="square" lIns="91440" tIns="45720" rIns="91440" bIns="45720" rtlCol="0" anchor="ctr">
            <a:normAutofit fontScale="55000" lnSpcReduction="20000"/>
          </a:bodyPr>
          <a:lstStyle/>
          <a:p>
            <a:pPr marL="0" marR="0" indent="0" algn="l" defTabSz="457200" rtl="0" eaLnBrk="1" fontAlgn="auto" latinLnBrk="0" hangingPunct="1">
              <a:lnSpc>
                <a:spcPct val="100000"/>
              </a:lnSpc>
              <a:spcBef>
                <a:spcPct val="0"/>
              </a:spcBef>
              <a:spcAft>
                <a:spcPts val="0"/>
              </a:spcAft>
              <a:buClrTx/>
              <a:buSzTx/>
              <a:buFontTx/>
              <a:buNone/>
              <a:tabLst/>
            </a:pPr>
            <a:r>
              <a:rPr lang="en-AU" sz="2800" dirty="0" smtClean="0">
                <a:latin typeface="Verdana"/>
                <a:ea typeface="+mj-ea"/>
                <a:cs typeface="Verdana"/>
                <a:sym typeface="Wingdings" panose="05000000000000000000" pitchFamily="2" charset="2"/>
                <a:hlinkClick r:id="rId3" action="ppaction://hlinksldjump"/>
              </a:rPr>
              <a:t>Return </a:t>
            </a:r>
            <a:r>
              <a:rPr kumimoji="0" lang="en-AU" sz="2800" b="0" i="0" u="none" strike="noStrike" kern="1200" cap="none" spc="0" normalizeH="0" baseline="0" noProof="0" dirty="0" smtClean="0">
                <a:ln>
                  <a:noFill/>
                </a:ln>
                <a:effectLst/>
                <a:uLnTx/>
                <a:uFillTx/>
                <a:latin typeface="Verdana"/>
                <a:ea typeface="+mj-ea"/>
                <a:cs typeface="Verdana"/>
                <a:sym typeface="Wingdings" panose="05000000000000000000" pitchFamily="2" charset="2"/>
                <a:hlinkClick r:id="rId3" action="ppaction://hlinksldjump"/>
              </a:rPr>
              <a:t></a:t>
            </a:r>
            <a:endParaRPr kumimoji="0" lang="en-AU" sz="2800" b="0" i="0" u="none" strike="noStrike" kern="1200" cap="none" spc="0" normalizeH="0" baseline="0" noProof="0" dirty="0" smtClean="0">
              <a:ln>
                <a:noFill/>
              </a:ln>
              <a:effectLst/>
              <a:uLnTx/>
              <a:uFillTx/>
              <a:latin typeface="Verdana"/>
              <a:ea typeface="+mj-ea"/>
              <a:cs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2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2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p:bldP spid="9224" grpId="0"/>
      <p:bldP spid="9225" grpId="0"/>
      <p:bldP spid="922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bwMode="auto">
          <a:xfrm>
            <a:off x="457200" y="0"/>
            <a:ext cx="8534400" cy="990600"/>
          </a:xfrm>
          <a:ln>
            <a:miter lim="800000"/>
            <a:headEnd/>
            <a:tailEnd/>
          </a:ln>
        </p:spPr>
        <p:txBody>
          <a:bodyPr wrap="square" numCol="1" anchorCtr="0" compatLnSpc="1">
            <a:prstTxWarp prst="textNoShape">
              <a:avLst/>
            </a:prstTxWarp>
          </a:bodyPr>
          <a:lstStyle/>
          <a:p>
            <a:pPr eaLnBrk="1" hangingPunct="1"/>
            <a:r>
              <a:rPr lang="en-US" altLang="en-US" dirty="0" smtClean="0"/>
              <a:t>Which of the following is NOT evidence that primary caregiver has/had a drug or alcohol problem?</a:t>
            </a:r>
          </a:p>
        </p:txBody>
      </p:sp>
      <p:sp>
        <p:nvSpPr>
          <p:cNvPr id="56323" name="Rectangle 3"/>
          <p:cNvSpPr>
            <a:spLocks noChangeArrowheads="1"/>
          </p:cNvSpPr>
          <p:nvPr/>
        </p:nvSpPr>
        <p:spPr bwMode="auto">
          <a:xfrm>
            <a:off x="1066800" y="1524000"/>
            <a:ext cx="3352800" cy="22098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56324" name="Rectangle 4"/>
          <p:cNvSpPr>
            <a:spLocks noChangeArrowheads="1"/>
          </p:cNvSpPr>
          <p:nvPr/>
        </p:nvSpPr>
        <p:spPr bwMode="auto">
          <a:xfrm>
            <a:off x="1066800" y="4038600"/>
            <a:ext cx="3352800" cy="2209800"/>
          </a:xfrm>
          <a:prstGeom prst="rect">
            <a:avLst/>
          </a:prstGeom>
          <a:solidFill>
            <a:schemeClr val="accent3"/>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53253" name="Rectangle 5"/>
          <p:cNvSpPr>
            <a:spLocks noChangeArrowheads="1"/>
          </p:cNvSpPr>
          <p:nvPr/>
        </p:nvSpPr>
        <p:spPr bwMode="auto">
          <a:xfrm>
            <a:off x="4800600" y="4038600"/>
            <a:ext cx="3352800" cy="2209800"/>
          </a:xfrm>
          <a:prstGeom prst="rect">
            <a:avLst/>
          </a:prstGeom>
          <a:solidFill>
            <a:schemeClr val="accent4"/>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53254" name="Rectangle 6"/>
          <p:cNvSpPr>
            <a:spLocks noChangeArrowheads="1"/>
          </p:cNvSpPr>
          <p:nvPr/>
        </p:nvSpPr>
        <p:spPr bwMode="auto">
          <a:xfrm>
            <a:off x="4800600" y="1524000"/>
            <a:ext cx="3352800" cy="2209800"/>
          </a:xfrm>
          <a:prstGeom prst="rect">
            <a:avLst/>
          </a:prstGeom>
          <a:solidFill>
            <a:schemeClr val="accent2"/>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75783" name="Text Box 7"/>
          <p:cNvSpPr txBox="1">
            <a:spLocks noChangeArrowheads="1"/>
          </p:cNvSpPr>
          <p:nvPr/>
        </p:nvSpPr>
        <p:spPr bwMode="auto">
          <a:xfrm>
            <a:off x="1219200" y="1752600"/>
            <a:ext cx="304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A</a:t>
            </a:r>
            <a:r>
              <a:rPr lang="en-US" altLang="en-US" sz="1400" dirty="0" smtClean="0">
                <a:solidFill>
                  <a:schemeClr val="bg1"/>
                </a:solidFill>
                <a:latin typeface="Verdana" panose="020B0604030504040204" pitchFamily="34" charset="0"/>
              </a:rPr>
              <a:t>. Criminal </a:t>
            </a:r>
            <a:r>
              <a:rPr lang="en-US" altLang="en-US" sz="1400" dirty="0">
                <a:solidFill>
                  <a:schemeClr val="bg1"/>
                </a:solidFill>
                <a:latin typeface="Verdana" panose="020B0604030504040204" pitchFamily="34" charset="0"/>
              </a:rPr>
              <a:t>involvement related to substance use.</a:t>
            </a:r>
          </a:p>
        </p:txBody>
      </p:sp>
      <p:sp>
        <p:nvSpPr>
          <p:cNvPr id="75784" name="Text Box 8"/>
          <p:cNvSpPr txBox="1">
            <a:spLocks noChangeArrowheads="1"/>
          </p:cNvSpPr>
          <p:nvPr/>
        </p:nvSpPr>
        <p:spPr bwMode="auto">
          <a:xfrm>
            <a:off x="4953000" y="1752600"/>
            <a:ext cx="2895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B</a:t>
            </a:r>
            <a:r>
              <a:rPr lang="en-US" altLang="en-US" sz="1400" dirty="0" smtClean="0">
                <a:solidFill>
                  <a:schemeClr val="bg1"/>
                </a:solidFill>
                <a:latin typeface="Verdana" panose="020B0604030504040204" pitchFamily="34" charset="0"/>
              </a:rPr>
              <a:t>. Arrest </a:t>
            </a:r>
            <a:r>
              <a:rPr lang="en-US" altLang="en-US" sz="1400" dirty="0">
                <a:solidFill>
                  <a:schemeClr val="bg1"/>
                </a:solidFill>
                <a:latin typeface="Verdana" panose="020B0604030504040204" pitchFamily="34" charset="0"/>
              </a:rPr>
              <a:t>for DUI within past two years.</a:t>
            </a:r>
          </a:p>
        </p:txBody>
      </p:sp>
      <p:sp>
        <p:nvSpPr>
          <p:cNvPr id="75785" name="Text Box 9"/>
          <p:cNvSpPr txBox="1">
            <a:spLocks noChangeArrowheads="1"/>
          </p:cNvSpPr>
          <p:nvPr/>
        </p:nvSpPr>
        <p:spPr bwMode="auto">
          <a:xfrm>
            <a:off x="1219200" y="4191000"/>
            <a:ext cx="304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C</a:t>
            </a:r>
            <a:r>
              <a:rPr lang="en-US" altLang="en-US" sz="1400" dirty="0" smtClean="0">
                <a:solidFill>
                  <a:schemeClr val="bg1"/>
                </a:solidFill>
                <a:latin typeface="Verdana" panose="020B0604030504040204" pitchFamily="34" charset="0"/>
              </a:rPr>
              <a:t>. Blurry </a:t>
            </a:r>
            <a:r>
              <a:rPr lang="en-US" altLang="en-US" sz="1400" dirty="0">
                <a:solidFill>
                  <a:schemeClr val="bg1"/>
                </a:solidFill>
                <a:latin typeface="Verdana" panose="020B0604030504040204" pitchFamily="34" charset="0"/>
              </a:rPr>
              <a:t>eyes, slurred speech, and paranoid behavior.</a:t>
            </a:r>
          </a:p>
        </p:txBody>
      </p:sp>
      <p:sp>
        <p:nvSpPr>
          <p:cNvPr id="75786" name="Text Box 10"/>
          <p:cNvSpPr txBox="1">
            <a:spLocks noChangeArrowheads="1"/>
          </p:cNvSpPr>
          <p:nvPr/>
        </p:nvSpPr>
        <p:spPr bwMode="auto">
          <a:xfrm>
            <a:off x="4953000" y="4191000"/>
            <a:ext cx="304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D</a:t>
            </a:r>
            <a:r>
              <a:rPr lang="en-US" altLang="en-US" sz="1400" dirty="0" smtClean="0">
                <a:solidFill>
                  <a:schemeClr val="bg1"/>
                </a:solidFill>
                <a:latin typeface="Verdana" panose="020B0604030504040204" pitchFamily="34" charset="0"/>
              </a:rPr>
              <a:t>. Child </a:t>
            </a:r>
            <a:r>
              <a:rPr lang="en-US" altLang="en-US" sz="1400" dirty="0">
                <a:solidFill>
                  <a:schemeClr val="bg1"/>
                </a:solidFill>
                <a:latin typeface="Verdana" panose="020B0604030504040204" pitchFamily="34" charset="0"/>
              </a:rPr>
              <a:t>diagnosed with fetal alcohol syndrome.</a:t>
            </a:r>
          </a:p>
        </p:txBody>
      </p:sp>
      <p:sp>
        <p:nvSpPr>
          <p:cNvPr id="11" name="TextBox 10"/>
          <p:cNvSpPr txBox="1"/>
          <p:nvPr/>
        </p:nvSpPr>
        <p:spPr>
          <a:xfrm>
            <a:off x="6400800" y="6400800"/>
            <a:ext cx="1143000" cy="444500"/>
          </a:xfrm>
          <a:prstGeom prst="rect">
            <a:avLst/>
          </a:prstGeom>
        </p:spPr>
        <p:txBody>
          <a:bodyPr vert="horz" wrap="square" lIns="91440" tIns="45720" rIns="91440" bIns="45720" rtlCol="0" anchor="ctr">
            <a:normAutofit fontScale="55000" lnSpcReduction="20000"/>
          </a:bodyPr>
          <a:lstStyle/>
          <a:p>
            <a:pPr marL="0" marR="0" indent="0" algn="l" defTabSz="457200" rtl="0" eaLnBrk="1" fontAlgn="auto" latinLnBrk="0" hangingPunct="1">
              <a:lnSpc>
                <a:spcPct val="100000"/>
              </a:lnSpc>
              <a:spcBef>
                <a:spcPct val="0"/>
              </a:spcBef>
              <a:spcAft>
                <a:spcPts val="0"/>
              </a:spcAft>
              <a:buClrTx/>
              <a:buSzTx/>
              <a:buFontTx/>
              <a:buNone/>
              <a:tabLst/>
            </a:pPr>
            <a:r>
              <a:rPr lang="en-AU" sz="2800" dirty="0" smtClean="0">
                <a:latin typeface="Verdana"/>
                <a:ea typeface="+mj-ea"/>
                <a:cs typeface="Verdana"/>
                <a:sym typeface="Wingdings" panose="05000000000000000000" pitchFamily="2" charset="2"/>
                <a:hlinkClick r:id="rId3" action="ppaction://hlinksldjump"/>
              </a:rPr>
              <a:t>Return </a:t>
            </a:r>
            <a:r>
              <a:rPr kumimoji="0" lang="en-AU" sz="2800" b="0" i="0" u="none" strike="noStrike" kern="1200" cap="none" spc="0" normalizeH="0" baseline="0" noProof="0" dirty="0" smtClean="0">
                <a:ln>
                  <a:noFill/>
                </a:ln>
                <a:effectLst/>
                <a:uLnTx/>
                <a:uFillTx/>
                <a:latin typeface="Verdana"/>
                <a:ea typeface="+mj-ea"/>
                <a:cs typeface="Verdana"/>
                <a:sym typeface="Wingdings" panose="05000000000000000000" pitchFamily="2" charset="2"/>
                <a:hlinkClick r:id="rId3" action="ppaction://hlinksldjump"/>
              </a:rPr>
              <a:t></a:t>
            </a:r>
            <a:endParaRPr kumimoji="0" lang="en-AU" sz="2800" b="0" i="0" u="none" strike="noStrike" kern="1200" cap="none" spc="0" normalizeH="0" baseline="0" noProof="0" dirty="0" smtClean="0">
              <a:ln>
                <a:noFill/>
              </a:ln>
              <a:effectLst/>
              <a:uLnTx/>
              <a:uFillTx/>
              <a:latin typeface="Verdana"/>
              <a:ea typeface="+mj-ea"/>
              <a:cs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78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78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578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57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3" grpId="0"/>
      <p:bldP spid="75784" grpId="0"/>
      <p:bldP spid="75785" grpId="0"/>
      <p:bldP spid="7578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bwMode="auto">
          <a:ln>
            <a:miter lim="800000"/>
            <a:headEnd/>
            <a:tailEnd/>
          </a:ln>
        </p:spPr>
        <p:txBody>
          <a:bodyPr wrap="square" numCol="1" anchorCtr="0" compatLnSpc="1">
            <a:prstTxWarp prst="textNoShape">
              <a:avLst/>
            </a:prstTxWarp>
          </a:bodyPr>
          <a:lstStyle/>
          <a:p>
            <a:pPr eaLnBrk="1" hangingPunct="1"/>
            <a:r>
              <a:rPr lang="en-US" altLang="en-US" dirty="0" smtClean="0"/>
              <a:t>Which of the following would score less than an A on SN1, resource management/basic needs?</a:t>
            </a:r>
          </a:p>
        </p:txBody>
      </p:sp>
      <p:sp>
        <p:nvSpPr>
          <p:cNvPr id="57347" name="Rectangle 3"/>
          <p:cNvSpPr>
            <a:spLocks noChangeArrowheads="1"/>
          </p:cNvSpPr>
          <p:nvPr/>
        </p:nvSpPr>
        <p:spPr bwMode="auto">
          <a:xfrm>
            <a:off x="1066800" y="1524000"/>
            <a:ext cx="3352800" cy="22098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57348" name="Rectangle 4"/>
          <p:cNvSpPr>
            <a:spLocks noChangeArrowheads="1"/>
          </p:cNvSpPr>
          <p:nvPr/>
        </p:nvSpPr>
        <p:spPr bwMode="auto">
          <a:xfrm>
            <a:off x="1066800" y="4038600"/>
            <a:ext cx="3352800" cy="2209800"/>
          </a:xfrm>
          <a:prstGeom prst="rect">
            <a:avLst/>
          </a:prstGeom>
          <a:solidFill>
            <a:schemeClr val="accent3"/>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54277" name="Rectangle 5"/>
          <p:cNvSpPr>
            <a:spLocks noChangeArrowheads="1"/>
          </p:cNvSpPr>
          <p:nvPr/>
        </p:nvSpPr>
        <p:spPr bwMode="auto">
          <a:xfrm>
            <a:off x="4800600" y="4038600"/>
            <a:ext cx="3352800" cy="2209800"/>
          </a:xfrm>
          <a:prstGeom prst="rect">
            <a:avLst/>
          </a:prstGeom>
          <a:solidFill>
            <a:schemeClr val="accent4"/>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54278" name="Rectangle 6"/>
          <p:cNvSpPr>
            <a:spLocks noChangeArrowheads="1"/>
          </p:cNvSpPr>
          <p:nvPr/>
        </p:nvSpPr>
        <p:spPr bwMode="auto">
          <a:xfrm>
            <a:off x="4800600" y="1524000"/>
            <a:ext cx="3352800" cy="2209800"/>
          </a:xfrm>
          <a:prstGeom prst="rect">
            <a:avLst/>
          </a:prstGeom>
          <a:solidFill>
            <a:schemeClr val="accent2"/>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77831" name="Text Box 7"/>
          <p:cNvSpPr txBox="1">
            <a:spLocks noChangeArrowheads="1"/>
          </p:cNvSpPr>
          <p:nvPr/>
        </p:nvSpPr>
        <p:spPr bwMode="auto">
          <a:xfrm>
            <a:off x="1219200" y="1752600"/>
            <a:ext cx="3200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A</a:t>
            </a:r>
            <a:r>
              <a:rPr lang="en-US" altLang="en-US" sz="1400" dirty="0" smtClean="0">
                <a:solidFill>
                  <a:schemeClr val="bg1"/>
                </a:solidFill>
                <a:latin typeface="Verdana" panose="020B0604030504040204" pitchFamily="34" charset="0"/>
              </a:rPr>
              <a:t>. Family </a:t>
            </a:r>
            <a:r>
              <a:rPr lang="en-US" altLang="en-US" sz="1400" dirty="0">
                <a:solidFill>
                  <a:schemeClr val="bg1"/>
                </a:solidFill>
                <a:latin typeface="Verdana" panose="020B0604030504040204" pitchFamily="34" charset="0"/>
              </a:rPr>
              <a:t>making $200,000 per year with most money going for gambling and drugs, house is in foreclosure, and they run out of food toward the end of each month. </a:t>
            </a:r>
          </a:p>
        </p:txBody>
      </p:sp>
      <p:sp>
        <p:nvSpPr>
          <p:cNvPr id="77832" name="Text Box 8"/>
          <p:cNvSpPr txBox="1">
            <a:spLocks noChangeArrowheads="1"/>
          </p:cNvSpPr>
          <p:nvPr/>
        </p:nvSpPr>
        <p:spPr bwMode="auto">
          <a:xfrm>
            <a:off x="4953000" y="1752600"/>
            <a:ext cx="30480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B</a:t>
            </a:r>
            <a:r>
              <a:rPr lang="en-US" altLang="en-US" sz="1400" dirty="0" smtClean="0">
                <a:solidFill>
                  <a:schemeClr val="bg1"/>
                </a:solidFill>
                <a:latin typeface="Verdana" panose="020B0604030504040204" pitchFamily="34" charset="0"/>
              </a:rPr>
              <a:t>. Family </a:t>
            </a:r>
            <a:r>
              <a:rPr lang="en-US" altLang="en-US" sz="1400" dirty="0">
                <a:solidFill>
                  <a:schemeClr val="bg1"/>
                </a:solidFill>
                <a:latin typeface="Verdana" panose="020B0604030504040204" pitchFamily="34" charset="0"/>
              </a:rPr>
              <a:t>making $20,000 per year, supplemented with food stamps</a:t>
            </a:r>
            <a:r>
              <a:rPr lang="en-US" altLang="en-US" sz="1400" dirty="0" smtClean="0">
                <a:solidFill>
                  <a:schemeClr val="bg1"/>
                </a:solidFill>
                <a:latin typeface="Verdana" panose="020B0604030504040204" pitchFamily="34" charset="0"/>
              </a:rPr>
              <a:t>. Lives </a:t>
            </a:r>
            <a:r>
              <a:rPr lang="en-US" altLang="en-US" sz="1400" dirty="0">
                <a:solidFill>
                  <a:schemeClr val="bg1"/>
                </a:solidFill>
                <a:latin typeface="Verdana" panose="020B0604030504040204" pitchFamily="34" charset="0"/>
              </a:rPr>
              <a:t>in small but adequate apartment</a:t>
            </a:r>
            <a:r>
              <a:rPr lang="en-US" altLang="en-US" sz="1400" dirty="0" smtClean="0">
                <a:solidFill>
                  <a:schemeClr val="bg1"/>
                </a:solidFill>
                <a:latin typeface="Verdana" panose="020B0604030504040204" pitchFamily="34" charset="0"/>
              </a:rPr>
              <a:t>. Children </a:t>
            </a:r>
            <a:r>
              <a:rPr lang="en-US" altLang="en-US" sz="1400" dirty="0">
                <a:solidFill>
                  <a:schemeClr val="bg1"/>
                </a:solidFill>
                <a:latin typeface="Verdana" panose="020B0604030504040204" pitchFamily="34" charset="0"/>
              </a:rPr>
              <a:t>consistently fed. </a:t>
            </a:r>
          </a:p>
        </p:txBody>
      </p:sp>
      <p:sp>
        <p:nvSpPr>
          <p:cNvPr id="77833" name="Text Box 9"/>
          <p:cNvSpPr txBox="1">
            <a:spLocks noChangeArrowheads="1"/>
          </p:cNvSpPr>
          <p:nvPr/>
        </p:nvSpPr>
        <p:spPr bwMode="auto">
          <a:xfrm>
            <a:off x="1219200" y="4191000"/>
            <a:ext cx="29718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C</a:t>
            </a:r>
            <a:r>
              <a:rPr lang="en-US" altLang="en-US" sz="1400" dirty="0" smtClean="0">
                <a:solidFill>
                  <a:schemeClr val="bg1"/>
                </a:solidFill>
                <a:latin typeface="Verdana" panose="020B0604030504040204" pitchFamily="34" charset="0"/>
              </a:rPr>
              <a:t>. Family </a:t>
            </a:r>
            <a:r>
              <a:rPr lang="en-US" altLang="en-US" sz="1400" dirty="0">
                <a:solidFill>
                  <a:schemeClr val="bg1"/>
                </a:solidFill>
                <a:latin typeface="Verdana" panose="020B0604030504040204" pitchFamily="34" charset="0"/>
              </a:rPr>
              <a:t>making nearly $100,000 per year as result of dad’s </a:t>
            </a:r>
            <a:r>
              <a:rPr lang="en-US" altLang="en-US" sz="1400" dirty="0" smtClean="0">
                <a:solidFill>
                  <a:schemeClr val="bg1"/>
                </a:solidFill>
                <a:latin typeface="Verdana" panose="020B0604030504040204" pitchFamily="34" charset="0"/>
              </a:rPr>
              <a:t>business. Lives </a:t>
            </a:r>
            <a:r>
              <a:rPr lang="en-US" altLang="en-US" sz="1400" dirty="0">
                <a:solidFill>
                  <a:schemeClr val="bg1"/>
                </a:solidFill>
                <a:latin typeface="Verdana" panose="020B0604030504040204" pitchFamily="34" charset="0"/>
              </a:rPr>
              <a:t>in nice apartment, children consistently fed. </a:t>
            </a:r>
          </a:p>
        </p:txBody>
      </p:sp>
      <p:sp>
        <p:nvSpPr>
          <p:cNvPr id="77834" name="Text Box 10"/>
          <p:cNvSpPr txBox="1">
            <a:spLocks noChangeArrowheads="1"/>
          </p:cNvSpPr>
          <p:nvPr/>
        </p:nvSpPr>
        <p:spPr bwMode="auto">
          <a:xfrm>
            <a:off x="4953000" y="4191000"/>
            <a:ext cx="30480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D</a:t>
            </a:r>
            <a:r>
              <a:rPr lang="en-US" altLang="en-US" sz="1400" dirty="0" smtClean="0">
                <a:solidFill>
                  <a:schemeClr val="bg1"/>
                </a:solidFill>
                <a:latin typeface="Verdana" panose="020B0604030504040204" pitchFamily="34" charset="0"/>
              </a:rPr>
              <a:t>. Family </a:t>
            </a:r>
            <a:r>
              <a:rPr lang="en-US" altLang="en-US" sz="1400" dirty="0">
                <a:solidFill>
                  <a:schemeClr val="bg1"/>
                </a:solidFill>
                <a:latin typeface="Verdana" panose="020B0604030504040204" pitchFamily="34" charset="0"/>
              </a:rPr>
              <a:t>receiving CalWORKS, food stamps, </a:t>
            </a:r>
            <a:r>
              <a:rPr lang="en-US" altLang="en-US" sz="1400" dirty="0" smtClean="0">
                <a:solidFill>
                  <a:schemeClr val="bg1"/>
                </a:solidFill>
                <a:latin typeface="Verdana" panose="020B0604030504040204" pitchFamily="34" charset="0"/>
              </a:rPr>
              <a:t>and medical </a:t>
            </a:r>
            <a:r>
              <a:rPr lang="en-US" altLang="en-US" sz="1400" dirty="0">
                <a:solidFill>
                  <a:schemeClr val="bg1"/>
                </a:solidFill>
                <a:latin typeface="Verdana" panose="020B0604030504040204" pitchFamily="34" charset="0"/>
              </a:rPr>
              <a:t>assistance</a:t>
            </a:r>
            <a:r>
              <a:rPr lang="en-US" altLang="en-US" sz="1400" dirty="0" smtClean="0">
                <a:solidFill>
                  <a:schemeClr val="bg1"/>
                </a:solidFill>
                <a:latin typeface="Verdana" panose="020B0604030504040204" pitchFamily="34" charset="0"/>
              </a:rPr>
              <a:t>. Lives </a:t>
            </a:r>
            <a:r>
              <a:rPr lang="en-US" altLang="en-US" sz="1400" dirty="0">
                <a:solidFill>
                  <a:schemeClr val="bg1"/>
                </a:solidFill>
                <a:latin typeface="Verdana" panose="020B0604030504040204" pitchFamily="34" charset="0"/>
              </a:rPr>
              <a:t>in small but adequate apartment. Children consistently fed. </a:t>
            </a:r>
          </a:p>
        </p:txBody>
      </p:sp>
      <p:sp>
        <p:nvSpPr>
          <p:cNvPr id="11" name="TextBox 10"/>
          <p:cNvSpPr txBox="1"/>
          <p:nvPr/>
        </p:nvSpPr>
        <p:spPr>
          <a:xfrm>
            <a:off x="6400800" y="6400800"/>
            <a:ext cx="1143000" cy="444500"/>
          </a:xfrm>
          <a:prstGeom prst="rect">
            <a:avLst/>
          </a:prstGeom>
        </p:spPr>
        <p:txBody>
          <a:bodyPr vert="horz" wrap="square" lIns="91440" tIns="45720" rIns="91440" bIns="45720" rtlCol="0" anchor="ctr">
            <a:normAutofit fontScale="55000" lnSpcReduction="20000"/>
          </a:bodyPr>
          <a:lstStyle/>
          <a:p>
            <a:pPr marL="0" marR="0" indent="0" algn="l" defTabSz="457200" rtl="0" eaLnBrk="1" fontAlgn="auto" latinLnBrk="0" hangingPunct="1">
              <a:lnSpc>
                <a:spcPct val="100000"/>
              </a:lnSpc>
              <a:spcBef>
                <a:spcPct val="0"/>
              </a:spcBef>
              <a:spcAft>
                <a:spcPts val="0"/>
              </a:spcAft>
              <a:buClrTx/>
              <a:buSzTx/>
              <a:buFontTx/>
              <a:buNone/>
              <a:tabLst/>
            </a:pPr>
            <a:r>
              <a:rPr lang="en-AU" sz="2800" dirty="0" smtClean="0">
                <a:latin typeface="Verdana"/>
                <a:ea typeface="+mj-ea"/>
                <a:cs typeface="Verdana"/>
                <a:sym typeface="Wingdings" panose="05000000000000000000" pitchFamily="2" charset="2"/>
                <a:hlinkClick r:id="rId3" action="ppaction://hlinksldjump"/>
              </a:rPr>
              <a:t>Return </a:t>
            </a:r>
            <a:r>
              <a:rPr kumimoji="0" lang="en-AU" sz="2800" b="0" i="0" u="none" strike="noStrike" kern="1200" cap="none" spc="0" normalizeH="0" baseline="0" noProof="0" dirty="0" smtClean="0">
                <a:ln>
                  <a:noFill/>
                </a:ln>
                <a:effectLst/>
                <a:uLnTx/>
                <a:uFillTx/>
                <a:latin typeface="Verdana"/>
                <a:ea typeface="+mj-ea"/>
                <a:cs typeface="Verdana"/>
                <a:sym typeface="Wingdings" panose="05000000000000000000" pitchFamily="2" charset="2"/>
                <a:hlinkClick r:id="rId3" action="ppaction://hlinksldjump"/>
              </a:rPr>
              <a:t></a:t>
            </a:r>
            <a:endParaRPr kumimoji="0" lang="en-AU" sz="2800" b="0" i="0" u="none" strike="noStrike" kern="1200" cap="none" spc="0" normalizeH="0" baseline="0" noProof="0" dirty="0" smtClean="0">
              <a:ln>
                <a:noFill/>
              </a:ln>
              <a:effectLst/>
              <a:uLnTx/>
              <a:uFillTx/>
              <a:latin typeface="Verdana"/>
              <a:ea typeface="+mj-ea"/>
              <a:cs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83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783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78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1" grpId="0"/>
      <p:bldP spid="77832" grpId="0"/>
      <p:bldP spid="77833" grpId="0"/>
      <p:bldP spid="7783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bwMode="auto">
          <a:ln>
            <a:miter lim="800000"/>
            <a:headEnd/>
            <a:tailEnd/>
          </a:ln>
        </p:spPr>
        <p:txBody>
          <a:bodyPr wrap="square" numCol="1" anchorCtr="0" compatLnSpc="1">
            <a:prstTxWarp prst="textNoShape">
              <a:avLst/>
            </a:prstTxWarp>
          </a:bodyPr>
          <a:lstStyle/>
          <a:p>
            <a:pPr eaLnBrk="1" hangingPunct="1"/>
            <a:r>
              <a:rPr lang="en-US" altLang="en-US" dirty="0" smtClean="0"/>
              <a:t>When evaluating CSN1 (emotional/behavioral) for a toddler:</a:t>
            </a:r>
          </a:p>
        </p:txBody>
      </p:sp>
      <p:sp>
        <p:nvSpPr>
          <p:cNvPr id="58371" name="Rectangle 3"/>
          <p:cNvSpPr>
            <a:spLocks noChangeArrowheads="1"/>
          </p:cNvSpPr>
          <p:nvPr/>
        </p:nvSpPr>
        <p:spPr bwMode="auto">
          <a:xfrm>
            <a:off x="1066800" y="1524000"/>
            <a:ext cx="3352800" cy="22098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58372" name="Rectangle 4"/>
          <p:cNvSpPr>
            <a:spLocks noChangeArrowheads="1"/>
          </p:cNvSpPr>
          <p:nvPr/>
        </p:nvSpPr>
        <p:spPr bwMode="auto">
          <a:xfrm>
            <a:off x="1066800" y="4038600"/>
            <a:ext cx="3352800" cy="2209800"/>
          </a:xfrm>
          <a:prstGeom prst="rect">
            <a:avLst/>
          </a:prstGeom>
          <a:solidFill>
            <a:schemeClr val="accent3"/>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55301" name="Rectangle 5"/>
          <p:cNvSpPr>
            <a:spLocks noChangeArrowheads="1"/>
          </p:cNvSpPr>
          <p:nvPr/>
        </p:nvSpPr>
        <p:spPr bwMode="auto">
          <a:xfrm>
            <a:off x="4800600" y="4038600"/>
            <a:ext cx="3352800" cy="2209800"/>
          </a:xfrm>
          <a:prstGeom prst="rect">
            <a:avLst/>
          </a:prstGeom>
          <a:solidFill>
            <a:schemeClr val="accent4"/>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55302" name="Rectangle 6"/>
          <p:cNvSpPr>
            <a:spLocks noChangeArrowheads="1"/>
          </p:cNvSpPr>
          <p:nvPr/>
        </p:nvSpPr>
        <p:spPr bwMode="auto">
          <a:xfrm>
            <a:off x="4800600" y="1524000"/>
            <a:ext cx="3352800" cy="2209800"/>
          </a:xfrm>
          <a:prstGeom prst="rect">
            <a:avLst/>
          </a:prstGeom>
          <a:solidFill>
            <a:schemeClr val="accent2"/>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79879" name="Text Box 7"/>
          <p:cNvSpPr txBox="1">
            <a:spLocks noChangeArrowheads="1"/>
          </p:cNvSpPr>
          <p:nvPr/>
        </p:nvSpPr>
        <p:spPr bwMode="auto">
          <a:xfrm>
            <a:off x="1219200" y="1752600"/>
            <a:ext cx="29718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A</a:t>
            </a:r>
            <a:r>
              <a:rPr lang="en-US" altLang="en-US" sz="1400" dirty="0" smtClean="0">
                <a:solidFill>
                  <a:schemeClr val="bg1"/>
                </a:solidFill>
                <a:latin typeface="Verdana" panose="020B0604030504040204" pitchFamily="34" charset="0"/>
              </a:rPr>
              <a:t>. Like </a:t>
            </a:r>
            <a:r>
              <a:rPr lang="en-US" altLang="en-US" sz="1400" dirty="0">
                <a:solidFill>
                  <a:schemeClr val="bg1"/>
                </a:solidFill>
                <a:latin typeface="Verdana" panose="020B0604030504040204" pitchFamily="34" charset="0"/>
              </a:rPr>
              <a:t>most items on the CSNA, this item does not apply due to </a:t>
            </a:r>
            <a:r>
              <a:rPr lang="en-US" altLang="en-US" sz="1400" dirty="0" smtClean="0">
                <a:solidFill>
                  <a:schemeClr val="bg1"/>
                </a:solidFill>
                <a:latin typeface="Verdana" panose="020B0604030504040204" pitchFamily="34" charset="0"/>
              </a:rPr>
              <a:t>child’s age.</a:t>
            </a:r>
            <a:endParaRPr lang="en-US" altLang="en-US" sz="1400" dirty="0">
              <a:solidFill>
                <a:schemeClr val="bg1"/>
              </a:solidFill>
              <a:latin typeface="Verdana" panose="020B0604030504040204" pitchFamily="34" charset="0"/>
            </a:endParaRPr>
          </a:p>
        </p:txBody>
      </p:sp>
      <p:sp>
        <p:nvSpPr>
          <p:cNvPr id="79880" name="Text Box 8"/>
          <p:cNvSpPr txBox="1">
            <a:spLocks noChangeArrowheads="1"/>
          </p:cNvSpPr>
          <p:nvPr/>
        </p:nvSpPr>
        <p:spPr bwMode="auto">
          <a:xfrm>
            <a:off x="4953000" y="1752600"/>
            <a:ext cx="3048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B</a:t>
            </a:r>
            <a:r>
              <a:rPr lang="en-US" altLang="en-US" sz="1400" dirty="0" smtClean="0">
                <a:solidFill>
                  <a:schemeClr val="bg1"/>
                </a:solidFill>
                <a:latin typeface="Verdana" panose="020B0604030504040204" pitchFamily="34" charset="0"/>
              </a:rPr>
              <a:t>. Consider </a:t>
            </a:r>
            <a:r>
              <a:rPr lang="en-US" altLang="en-US" sz="1400" dirty="0">
                <a:solidFill>
                  <a:schemeClr val="bg1"/>
                </a:solidFill>
                <a:latin typeface="Verdana" panose="020B0604030504040204" pitchFamily="34" charset="0"/>
              </a:rPr>
              <a:t>developmentally appropriate indicators of emotional/behavioral health.</a:t>
            </a:r>
          </a:p>
        </p:txBody>
      </p:sp>
      <p:sp>
        <p:nvSpPr>
          <p:cNvPr id="79881" name="Text Box 9"/>
          <p:cNvSpPr txBox="1">
            <a:spLocks noChangeArrowheads="1"/>
          </p:cNvSpPr>
          <p:nvPr/>
        </p:nvSpPr>
        <p:spPr bwMode="auto">
          <a:xfrm>
            <a:off x="1219200" y="4191000"/>
            <a:ext cx="29718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C</a:t>
            </a:r>
            <a:r>
              <a:rPr lang="en-US" altLang="en-US" sz="1400" dirty="0" smtClean="0">
                <a:solidFill>
                  <a:schemeClr val="bg1"/>
                </a:solidFill>
                <a:latin typeface="Verdana" panose="020B0604030504040204" pitchFamily="34" charset="0"/>
              </a:rPr>
              <a:t>. Rate </a:t>
            </a:r>
            <a:r>
              <a:rPr lang="en-US" altLang="en-US" sz="1400" dirty="0">
                <a:solidFill>
                  <a:schemeClr val="bg1"/>
                </a:solidFill>
                <a:latin typeface="Verdana" panose="020B0604030504040204" pitchFamily="34" charset="0"/>
              </a:rPr>
              <a:t>child as having a strength, because children of this age are resilient.</a:t>
            </a:r>
          </a:p>
        </p:txBody>
      </p:sp>
      <p:sp>
        <p:nvSpPr>
          <p:cNvPr id="79882" name="Text Box 10"/>
          <p:cNvSpPr txBox="1">
            <a:spLocks noChangeArrowheads="1"/>
          </p:cNvSpPr>
          <p:nvPr/>
        </p:nvSpPr>
        <p:spPr bwMode="auto">
          <a:xfrm>
            <a:off x="4953000" y="4191000"/>
            <a:ext cx="30480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D</a:t>
            </a:r>
            <a:r>
              <a:rPr lang="en-US" altLang="en-US" sz="1400" dirty="0" smtClean="0">
                <a:solidFill>
                  <a:schemeClr val="bg1"/>
                </a:solidFill>
                <a:latin typeface="Verdana" panose="020B0604030504040204" pitchFamily="34" charset="0"/>
              </a:rPr>
              <a:t>. Order </a:t>
            </a:r>
            <a:r>
              <a:rPr lang="en-US" altLang="en-US" sz="1400" dirty="0">
                <a:solidFill>
                  <a:schemeClr val="bg1"/>
                </a:solidFill>
                <a:latin typeface="Verdana" panose="020B0604030504040204" pitchFamily="34" charset="0"/>
              </a:rPr>
              <a:t>a psychological assessment from a high-priced specialist who has written a book on emotional health in toddlers.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87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988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988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98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9" grpId="0"/>
      <p:bldP spid="79880" grpId="0"/>
      <p:bldP spid="79881" grpId="0"/>
      <p:bldP spid="7988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bwMode="auto">
          <a:ln>
            <a:miter lim="800000"/>
            <a:headEnd/>
            <a:tailEnd/>
          </a:ln>
        </p:spPr>
        <p:txBody>
          <a:bodyPr wrap="square" numCol="1" anchorCtr="0" compatLnSpc="1">
            <a:prstTxWarp prst="textNoShape">
              <a:avLst/>
            </a:prstTxWarp>
          </a:bodyPr>
          <a:lstStyle/>
          <a:p>
            <a:pPr eaLnBrk="1" hangingPunct="1"/>
            <a:r>
              <a:rPr lang="en-US" altLang="en-US" dirty="0" smtClean="0"/>
              <a:t>A 2-month-old child should score B on CSN3 (child development) if worker observes:</a:t>
            </a:r>
          </a:p>
        </p:txBody>
      </p:sp>
      <p:sp>
        <p:nvSpPr>
          <p:cNvPr id="59395" name="Rectangle 3"/>
          <p:cNvSpPr>
            <a:spLocks noChangeArrowheads="1"/>
          </p:cNvSpPr>
          <p:nvPr/>
        </p:nvSpPr>
        <p:spPr bwMode="auto">
          <a:xfrm>
            <a:off x="1066800" y="1524000"/>
            <a:ext cx="3352800" cy="22098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59396" name="Rectangle 4"/>
          <p:cNvSpPr>
            <a:spLocks noChangeArrowheads="1"/>
          </p:cNvSpPr>
          <p:nvPr/>
        </p:nvSpPr>
        <p:spPr bwMode="auto">
          <a:xfrm>
            <a:off x="1066800" y="4038600"/>
            <a:ext cx="3352800" cy="2209800"/>
          </a:xfrm>
          <a:prstGeom prst="rect">
            <a:avLst/>
          </a:prstGeom>
          <a:solidFill>
            <a:schemeClr val="accent3"/>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56325" name="Rectangle 5"/>
          <p:cNvSpPr>
            <a:spLocks noChangeArrowheads="1"/>
          </p:cNvSpPr>
          <p:nvPr/>
        </p:nvSpPr>
        <p:spPr bwMode="auto">
          <a:xfrm>
            <a:off x="4800600" y="4038600"/>
            <a:ext cx="3352800" cy="2209800"/>
          </a:xfrm>
          <a:prstGeom prst="rect">
            <a:avLst/>
          </a:prstGeom>
          <a:solidFill>
            <a:schemeClr val="accent4"/>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56326" name="Rectangle 6"/>
          <p:cNvSpPr>
            <a:spLocks noChangeArrowheads="1"/>
          </p:cNvSpPr>
          <p:nvPr/>
        </p:nvSpPr>
        <p:spPr bwMode="auto">
          <a:xfrm>
            <a:off x="4800600" y="1524000"/>
            <a:ext cx="3352800" cy="2209800"/>
          </a:xfrm>
          <a:prstGeom prst="rect">
            <a:avLst/>
          </a:prstGeom>
          <a:solidFill>
            <a:schemeClr val="accent2"/>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77831" name="Text Box 7"/>
          <p:cNvSpPr txBox="1">
            <a:spLocks noChangeArrowheads="1"/>
          </p:cNvSpPr>
          <p:nvPr/>
        </p:nvSpPr>
        <p:spPr bwMode="auto">
          <a:xfrm>
            <a:off x="1219200" y="1752600"/>
            <a:ext cx="2743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A</a:t>
            </a:r>
            <a:r>
              <a:rPr lang="en-US" altLang="en-US" sz="1400" dirty="0" smtClean="0">
                <a:solidFill>
                  <a:schemeClr val="bg1"/>
                </a:solidFill>
                <a:latin typeface="Verdana" panose="020B0604030504040204" pitchFamily="34" charset="0"/>
              </a:rPr>
              <a:t>. Absence </a:t>
            </a:r>
            <a:r>
              <a:rPr lang="en-US" altLang="en-US" sz="1400" dirty="0">
                <a:solidFill>
                  <a:schemeClr val="bg1"/>
                </a:solidFill>
                <a:latin typeface="Verdana" panose="020B0604030504040204" pitchFamily="34" charset="0"/>
              </a:rPr>
              <a:t>of grasp reflex.</a:t>
            </a:r>
          </a:p>
        </p:txBody>
      </p:sp>
      <p:sp>
        <p:nvSpPr>
          <p:cNvPr id="77832" name="Text Box 8"/>
          <p:cNvSpPr txBox="1">
            <a:spLocks noChangeArrowheads="1"/>
          </p:cNvSpPr>
          <p:nvPr/>
        </p:nvSpPr>
        <p:spPr bwMode="auto">
          <a:xfrm>
            <a:off x="4953000" y="1752600"/>
            <a:ext cx="2895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B</a:t>
            </a:r>
            <a:r>
              <a:rPr lang="en-US" altLang="en-US" sz="1400" dirty="0" smtClean="0">
                <a:solidFill>
                  <a:schemeClr val="bg1"/>
                </a:solidFill>
                <a:latin typeface="Verdana" panose="020B0604030504040204" pitchFamily="34" charset="0"/>
              </a:rPr>
              <a:t>. No </a:t>
            </a:r>
            <a:r>
              <a:rPr lang="en-US" altLang="en-US" sz="1400" dirty="0">
                <a:solidFill>
                  <a:schemeClr val="bg1"/>
                </a:solidFill>
                <a:latin typeface="Verdana" panose="020B0604030504040204" pitchFamily="34" charset="0"/>
              </a:rPr>
              <a:t>vocalizations.</a:t>
            </a:r>
          </a:p>
        </p:txBody>
      </p:sp>
      <p:sp>
        <p:nvSpPr>
          <p:cNvPr id="77833" name="Text Box 9"/>
          <p:cNvSpPr txBox="1">
            <a:spLocks noChangeArrowheads="1"/>
          </p:cNvSpPr>
          <p:nvPr/>
        </p:nvSpPr>
        <p:spPr bwMode="auto">
          <a:xfrm>
            <a:off x="1219200" y="4191000"/>
            <a:ext cx="2971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C</a:t>
            </a:r>
            <a:r>
              <a:rPr lang="en-US" altLang="en-US" sz="1400" dirty="0" smtClean="0">
                <a:solidFill>
                  <a:schemeClr val="bg1"/>
                </a:solidFill>
                <a:latin typeface="Verdana" panose="020B0604030504040204" pitchFamily="34" charset="0"/>
              </a:rPr>
              <a:t>. Rolls </a:t>
            </a:r>
            <a:r>
              <a:rPr lang="en-US" altLang="en-US" sz="1400" dirty="0">
                <a:solidFill>
                  <a:schemeClr val="bg1"/>
                </a:solidFill>
                <a:latin typeface="Verdana" panose="020B0604030504040204" pitchFamily="34" charset="0"/>
              </a:rPr>
              <a:t>from abdomen to back.</a:t>
            </a:r>
          </a:p>
        </p:txBody>
      </p:sp>
      <p:sp>
        <p:nvSpPr>
          <p:cNvPr id="77834" name="Text Box 10"/>
          <p:cNvSpPr txBox="1">
            <a:spLocks noChangeArrowheads="1"/>
          </p:cNvSpPr>
          <p:nvPr/>
        </p:nvSpPr>
        <p:spPr bwMode="auto">
          <a:xfrm>
            <a:off x="4953000" y="4191000"/>
            <a:ext cx="304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D</a:t>
            </a:r>
            <a:r>
              <a:rPr lang="en-US" altLang="en-US" sz="1400" dirty="0" smtClean="0">
                <a:solidFill>
                  <a:schemeClr val="bg1"/>
                </a:solidFill>
                <a:latin typeface="Verdana" panose="020B0604030504040204" pitchFamily="34" charset="0"/>
              </a:rPr>
              <a:t>. Bears </a:t>
            </a:r>
            <a:r>
              <a:rPr lang="en-US" altLang="en-US" sz="1400" dirty="0">
                <a:solidFill>
                  <a:schemeClr val="bg1"/>
                </a:solidFill>
                <a:latin typeface="Verdana" panose="020B0604030504040204" pitchFamily="34" charset="0"/>
              </a:rPr>
              <a:t>some weight when held in standing position.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83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783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78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1" grpId="0"/>
      <p:bldP spid="77832" grpId="0"/>
      <p:bldP spid="77833" grpId="0"/>
      <p:bldP spid="7783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228600" y="0"/>
            <a:ext cx="8839200" cy="1048483"/>
          </a:xfrm>
          <a:ln>
            <a:miter lim="800000"/>
            <a:headEnd/>
            <a:tailEnd/>
          </a:ln>
        </p:spPr>
        <p:txBody>
          <a:bodyPr wrap="square" numCol="1" anchorCtr="0" compatLnSpc="1">
            <a:prstTxWarp prst="textNoShape">
              <a:avLst/>
            </a:prstTxWarp>
          </a:bodyPr>
          <a:lstStyle/>
          <a:p>
            <a:pPr eaLnBrk="1" hangingPunct="1"/>
            <a:r>
              <a:rPr lang="en-US" altLang="en-US" sz="2400" dirty="0" smtClean="0"/>
              <a:t>When completing a risk reassessment, which of the following are counted as prior investigations (items 1 and 2)?</a:t>
            </a:r>
          </a:p>
        </p:txBody>
      </p:sp>
      <p:sp>
        <p:nvSpPr>
          <p:cNvPr id="60419" name="Rectangle 3"/>
          <p:cNvSpPr>
            <a:spLocks noChangeArrowheads="1"/>
          </p:cNvSpPr>
          <p:nvPr/>
        </p:nvSpPr>
        <p:spPr bwMode="auto">
          <a:xfrm>
            <a:off x="1066800" y="1524000"/>
            <a:ext cx="3352800" cy="22098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60420" name="Rectangle 4"/>
          <p:cNvSpPr>
            <a:spLocks noChangeArrowheads="1"/>
          </p:cNvSpPr>
          <p:nvPr/>
        </p:nvSpPr>
        <p:spPr bwMode="auto">
          <a:xfrm>
            <a:off x="1066800" y="4038600"/>
            <a:ext cx="3352800" cy="2209800"/>
          </a:xfrm>
          <a:prstGeom prst="rect">
            <a:avLst/>
          </a:prstGeom>
          <a:solidFill>
            <a:schemeClr val="accent3"/>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57349" name="Rectangle 5"/>
          <p:cNvSpPr>
            <a:spLocks noChangeArrowheads="1"/>
          </p:cNvSpPr>
          <p:nvPr/>
        </p:nvSpPr>
        <p:spPr bwMode="auto">
          <a:xfrm>
            <a:off x="4800600" y="4038600"/>
            <a:ext cx="3352800" cy="2209800"/>
          </a:xfrm>
          <a:prstGeom prst="rect">
            <a:avLst/>
          </a:prstGeom>
          <a:solidFill>
            <a:schemeClr val="accent4"/>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57350" name="Rectangle 6"/>
          <p:cNvSpPr>
            <a:spLocks noChangeArrowheads="1"/>
          </p:cNvSpPr>
          <p:nvPr/>
        </p:nvSpPr>
        <p:spPr bwMode="auto">
          <a:xfrm>
            <a:off x="4800600" y="1524000"/>
            <a:ext cx="3352800" cy="2209800"/>
          </a:xfrm>
          <a:prstGeom prst="rect">
            <a:avLst/>
          </a:prstGeom>
          <a:solidFill>
            <a:schemeClr val="accent2"/>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65543" name="Text Box 7"/>
          <p:cNvSpPr txBox="1">
            <a:spLocks noChangeArrowheads="1"/>
          </p:cNvSpPr>
          <p:nvPr/>
        </p:nvSpPr>
        <p:spPr bwMode="auto">
          <a:xfrm>
            <a:off x="1219200" y="1752600"/>
            <a:ext cx="29718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A</a:t>
            </a:r>
            <a:r>
              <a:rPr lang="en-US" altLang="en-US" sz="1400" dirty="0" smtClean="0">
                <a:solidFill>
                  <a:schemeClr val="bg1"/>
                </a:solidFill>
                <a:latin typeface="Verdana" panose="020B0604030504040204" pitchFamily="34" charset="0"/>
              </a:rPr>
              <a:t>. All </a:t>
            </a:r>
            <a:r>
              <a:rPr lang="en-US" altLang="en-US" sz="1400" dirty="0">
                <a:solidFill>
                  <a:schemeClr val="bg1"/>
                </a:solidFill>
                <a:latin typeface="Verdana" panose="020B0604030504040204" pitchFamily="34" charset="0"/>
              </a:rPr>
              <a:t>investigations, including those that happened after this case was opened.</a:t>
            </a:r>
          </a:p>
        </p:txBody>
      </p:sp>
      <p:sp>
        <p:nvSpPr>
          <p:cNvPr id="65544" name="Text Box 8"/>
          <p:cNvSpPr txBox="1">
            <a:spLocks noChangeArrowheads="1"/>
          </p:cNvSpPr>
          <p:nvPr/>
        </p:nvSpPr>
        <p:spPr bwMode="auto">
          <a:xfrm>
            <a:off x="4953000" y="1752600"/>
            <a:ext cx="304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B</a:t>
            </a:r>
            <a:r>
              <a:rPr lang="en-US" altLang="en-US" sz="1400" dirty="0" smtClean="0">
                <a:solidFill>
                  <a:schemeClr val="bg1"/>
                </a:solidFill>
                <a:latin typeface="Verdana" panose="020B0604030504040204" pitchFamily="34" charset="0"/>
              </a:rPr>
              <a:t>. All </a:t>
            </a:r>
            <a:r>
              <a:rPr lang="en-US" altLang="en-US" sz="1400" dirty="0">
                <a:solidFill>
                  <a:schemeClr val="bg1"/>
                </a:solidFill>
                <a:latin typeface="Verdana" panose="020B0604030504040204" pitchFamily="34" charset="0"/>
              </a:rPr>
              <a:t>prior reports, even those that were evaluated out. </a:t>
            </a:r>
          </a:p>
        </p:txBody>
      </p:sp>
      <p:sp>
        <p:nvSpPr>
          <p:cNvPr id="65545" name="Text Box 9"/>
          <p:cNvSpPr txBox="1">
            <a:spLocks noChangeArrowheads="1"/>
          </p:cNvSpPr>
          <p:nvPr/>
        </p:nvSpPr>
        <p:spPr bwMode="auto">
          <a:xfrm>
            <a:off x="1219200" y="4191000"/>
            <a:ext cx="2971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C</a:t>
            </a:r>
            <a:r>
              <a:rPr lang="en-US" altLang="en-US" sz="1400" dirty="0" smtClean="0">
                <a:solidFill>
                  <a:schemeClr val="bg1"/>
                </a:solidFill>
                <a:latin typeface="Verdana" panose="020B0604030504040204" pitchFamily="34" charset="0"/>
              </a:rPr>
              <a:t>. Investigations </a:t>
            </a:r>
            <a:r>
              <a:rPr lang="en-US" altLang="en-US" sz="1400" dirty="0">
                <a:solidFill>
                  <a:schemeClr val="bg1"/>
                </a:solidFill>
                <a:latin typeface="Verdana" panose="020B0604030504040204" pitchFamily="34" charset="0"/>
              </a:rPr>
              <a:t>in which child in household was reported as a victim of sexual abuse by a teacher. </a:t>
            </a:r>
          </a:p>
        </p:txBody>
      </p:sp>
      <p:sp>
        <p:nvSpPr>
          <p:cNvPr id="65546" name="Text Box 10"/>
          <p:cNvSpPr txBox="1">
            <a:spLocks noChangeArrowheads="1"/>
          </p:cNvSpPr>
          <p:nvPr/>
        </p:nvSpPr>
        <p:spPr bwMode="auto">
          <a:xfrm>
            <a:off x="4953000" y="4191000"/>
            <a:ext cx="3048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1400" dirty="0">
                <a:solidFill>
                  <a:schemeClr val="bg1"/>
                </a:solidFill>
                <a:latin typeface="Verdana" panose="020B0604030504040204" pitchFamily="34" charset="0"/>
              </a:rPr>
              <a:t>D</a:t>
            </a:r>
            <a:r>
              <a:rPr lang="en-US" altLang="en-US" sz="1400" dirty="0" smtClean="0">
                <a:solidFill>
                  <a:schemeClr val="bg1"/>
                </a:solidFill>
                <a:latin typeface="Verdana" panose="020B0604030504040204" pitchFamily="34" charset="0"/>
              </a:rPr>
              <a:t>. Investigations </a:t>
            </a:r>
            <a:r>
              <a:rPr lang="en-US" altLang="en-US" sz="1400" dirty="0">
                <a:solidFill>
                  <a:schemeClr val="bg1"/>
                </a:solidFill>
                <a:latin typeface="Verdana" panose="020B0604030504040204" pitchFamily="34" charset="0"/>
              </a:rPr>
              <a:t>that were assigned prior to the referral that led to this case.</a:t>
            </a:r>
          </a:p>
        </p:txBody>
      </p:sp>
      <p:sp>
        <p:nvSpPr>
          <p:cNvPr id="11" name="TextBox 10"/>
          <p:cNvSpPr txBox="1"/>
          <p:nvPr/>
        </p:nvSpPr>
        <p:spPr>
          <a:xfrm>
            <a:off x="6400800" y="6400800"/>
            <a:ext cx="1143000" cy="444500"/>
          </a:xfrm>
          <a:prstGeom prst="rect">
            <a:avLst/>
          </a:prstGeom>
        </p:spPr>
        <p:txBody>
          <a:bodyPr vert="horz" wrap="square" lIns="91440" tIns="45720" rIns="91440" bIns="45720" rtlCol="0" anchor="ctr">
            <a:normAutofit fontScale="55000" lnSpcReduction="20000"/>
          </a:bodyPr>
          <a:lstStyle/>
          <a:p>
            <a:pPr marL="0" marR="0" indent="0" algn="l" defTabSz="457200" rtl="0" eaLnBrk="1" fontAlgn="auto" latinLnBrk="0" hangingPunct="1">
              <a:lnSpc>
                <a:spcPct val="100000"/>
              </a:lnSpc>
              <a:spcBef>
                <a:spcPct val="0"/>
              </a:spcBef>
              <a:spcAft>
                <a:spcPts val="0"/>
              </a:spcAft>
              <a:buClrTx/>
              <a:buSzTx/>
              <a:buFontTx/>
              <a:buNone/>
              <a:tabLst/>
            </a:pPr>
            <a:r>
              <a:rPr lang="en-AU" sz="2800" dirty="0" smtClean="0">
                <a:latin typeface="Verdana"/>
                <a:ea typeface="+mj-ea"/>
                <a:cs typeface="Verdana"/>
                <a:sym typeface="Wingdings" panose="05000000000000000000" pitchFamily="2" charset="2"/>
                <a:hlinkClick r:id="rId3" action="ppaction://hlinksldjump"/>
              </a:rPr>
              <a:t>Return </a:t>
            </a:r>
            <a:r>
              <a:rPr kumimoji="0" lang="en-AU" sz="2800" b="0" i="0" u="none" strike="noStrike" kern="1200" cap="none" spc="0" normalizeH="0" baseline="0" noProof="0" dirty="0" smtClean="0">
                <a:ln>
                  <a:noFill/>
                </a:ln>
                <a:effectLst/>
                <a:uLnTx/>
                <a:uFillTx/>
                <a:latin typeface="Verdana"/>
                <a:ea typeface="+mj-ea"/>
                <a:cs typeface="Verdana"/>
                <a:sym typeface="Wingdings" panose="05000000000000000000" pitchFamily="2" charset="2"/>
                <a:hlinkClick r:id="rId3" action="ppaction://hlinksldjump"/>
              </a:rPr>
              <a:t></a:t>
            </a:r>
            <a:endParaRPr kumimoji="0" lang="en-AU" sz="2800" b="0" i="0" u="none" strike="noStrike" kern="1200" cap="none" spc="0" normalizeH="0" baseline="0" noProof="0" dirty="0" smtClean="0">
              <a:ln>
                <a:noFill/>
              </a:ln>
              <a:effectLst/>
              <a:uLnTx/>
              <a:uFillTx/>
              <a:latin typeface="Verdana"/>
              <a:ea typeface="+mj-ea"/>
              <a:cs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4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54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54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55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3" grpId="0"/>
      <p:bldP spid="65544" grpId="0"/>
      <p:bldP spid="65545" grpId="0"/>
      <p:bldP spid="655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304800" y="66020"/>
            <a:ext cx="8686800" cy="961998"/>
          </a:xfrm>
          <a:ln>
            <a:miter lim="800000"/>
            <a:headEnd/>
            <a:tailEnd/>
          </a:ln>
        </p:spPr>
        <p:txBody>
          <a:bodyPr wrap="square" numCol="1" anchorCtr="0" compatLnSpc="1">
            <a:prstTxWarp prst="textNoShape">
              <a:avLst/>
            </a:prstTxWarp>
          </a:bodyPr>
          <a:lstStyle/>
          <a:p>
            <a:pPr indent="-9525" eaLnBrk="1" hangingPunct="1"/>
            <a:r>
              <a:rPr lang="en-US" altLang="en-US" dirty="0" smtClean="0"/>
              <a:t>If the county has a local policy to respond to a particular type of call that otherwise does not meet screening criteria, the worker should:</a:t>
            </a:r>
          </a:p>
        </p:txBody>
      </p:sp>
      <p:sp>
        <p:nvSpPr>
          <p:cNvPr id="11267" name="Rectangle 3"/>
          <p:cNvSpPr>
            <a:spLocks noChangeArrowheads="1"/>
          </p:cNvSpPr>
          <p:nvPr/>
        </p:nvSpPr>
        <p:spPr bwMode="auto">
          <a:xfrm>
            <a:off x="1066800" y="1524000"/>
            <a:ext cx="3352800" cy="22098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11268" name="Rectangle 4"/>
          <p:cNvSpPr>
            <a:spLocks noChangeArrowheads="1"/>
          </p:cNvSpPr>
          <p:nvPr/>
        </p:nvSpPr>
        <p:spPr bwMode="auto">
          <a:xfrm>
            <a:off x="1066800" y="4038600"/>
            <a:ext cx="3352800" cy="2209800"/>
          </a:xfrm>
          <a:prstGeom prst="rect">
            <a:avLst/>
          </a:prstGeom>
          <a:solidFill>
            <a:schemeClr val="accent3"/>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8197" name="Rectangle 5"/>
          <p:cNvSpPr>
            <a:spLocks noChangeArrowheads="1"/>
          </p:cNvSpPr>
          <p:nvPr/>
        </p:nvSpPr>
        <p:spPr bwMode="auto">
          <a:xfrm>
            <a:off x="4800600" y="4038600"/>
            <a:ext cx="3352800" cy="2209800"/>
          </a:xfrm>
          <a:prstGeom prst="rect">
            <a:avLst/>
          </a:prstGeom>
          <a:solidFill>
            <a:schemeClr val="accent4"/>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8198" name="Rectangle 6"/>
          <p:cNvSpPr>
            <a:spLocks noChangeArrowheads="1"/>
          </p:cNvSpPr>
          <p:nvPr/>
        </p:nvSpPr>
        <p:spPr bwMode="auto">
          <a:xfrm>
            <a:off x="4800600" y="1524000"/>
            <a:ext cx="3352800" cy="2209800"/>
          </a:xfrm>
          <a:prstGeom prst="rect">
            <a:avLst/>
          </a:prstGeom>
          <a:solidFill>
            <a:schemeClr val="accent2"/>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12295" name="Text Box 7"/>
          <p:cNvSpPr txBox="1">
            <a:spLocks noChangeArrowheads="1"/>
          </p:cNvSpPr>
          <p:nvPr/>
        </p:nvSpPr>
        <p:spPr bwMode="auto">
          <a:xfrm>
            <a:off x="1219200" y="1752600"/>
            <a:ext cx="29718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400" dirty="0">
                <a:solidFill>
                  <a:schemeClr val="bg1"/>
                </a:solidFill>
                <a:latin typeface="Verdana" panose="020B0604030504040204" pitchFamily="34" charset="0"/>
              </a:rPr>
              <a:t>A</a:t>
            </a:r>
            <a:r>
              <a:rPr lang="en-US" altLang="en-US" sz="1400" dirty="0" smtClean="0">
                <a:solidFill>
                  <a:schemeClr val="bg1"/>
                </a:solidFill>
                <a:latin typeface="Verdana" panose="020B0604030504040204" pitchFamily="34" charset="0"/>
              </a:rPr>
              <a:t>. Evaluate </a:t>
            </a:r>
            <a:r>
              <a:rPr lang="en-US" altLang="en-US" sz="1400" dirty="0">
                <a:solidFill>
                  <a:schemeClr val="bg1"/>
                </a:solidFill>
                <a:latin typeface="Verdana" panose="020B0604030504040204" pitchFamily="34" charset="0"/>
              </a:rPr>
              <a:t>out</a:t>
            </a:r>
            <a:r>
              <a:rPr lang="en-US" altLang="en-US" sz="1400" dirty="0" smtClean="0">
                <a:solidFill>
                  <a:schemeClr val="bg1"/>
                </a:solidFill>
                <a:latin typeface="Verdana" panose="020B0604030504040204" pitchFamily="34" charset="0"/>
              </a:rPr>
              <a:t>. The </a:t>
            </a:r>
            <a:r>
              <a:rPr lang="en-US" altLang="en-US" sz="1400" dirty="0">
                <a:solidFill>
                  <a:schemeClr val="bg1"/>
                </a:solidFill>
                <a:latin typeface="Verdana" panose="020B0604030504040204" pitchFamily="34" charset="0"/>
              </a:rPr>
              <a:t>SDM system </a:t>
            </a:r>
            <a:r>
              <a:rPr lang="en-US" altLang="en-US" sz="1400" dirty="0" smtClean="0">
                <a:solidFill>
                  <a:schemeClr val="bg1"/>
                </a:solidFill>
                <a:latin typeface="Verdana" panose="020B0604030504040204" pitchFamily="34" charset="0"/>
              </a:rPr>
              <a:t>supersedes </a:t>
            </a:r>
            <a:r>
              <a:rPr lang="en-US" altLang="en-US" sz="1400" dirty="0">
                <a:solidFill>
                  <a:schemeClr val="bg1"/>
                </a:solidFill>
                <a:latin typeface="Verdana" panose="020B0604030504040204" pitchFamily="34" charset="0"/>
              </a:rPr>
              <a:t>local policy.</a:t>
            </a:r>
          </a:p>
        </p:txBody>
      </p:sp>
      <p:sp>
        <p:nvSpPr>
          <p:cNvPr id="12296" name="Text Box 8"/>
          <p:cNvSpPr txBox="1">
            <a:spLocks noChangeArrowheads="1"/>
          </p:cNvSpPr>
          <p:nvPr/>
        </p:nvSpPr>
        <p:spPr bwMode="auto">
          <a:xfrm>
            <a:off x="4953000" y="1752600"/>
            <a:ext cx="304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400" dirty="0">
                <a:solidFill>
                  <a:schemeClr val="bg1"/>
                </a:solidFill>
                <a:latin typeface="Verdana" panose="020B0604030504040204" pitchFamily="34" charset="0"/>
              </a:rPr>
              <a:t>B</a:t>
            </a:r>
            <a:r>
              <a:rPr lang="en-US" altLang="en-US" sz="1400" dirty="0" smtClean="0">
                <a:solidFill>
                  <a:schemeClr val="bg1"/>
                </a:solidFill>
                <a:latin typeface="Verdana" panose="020B0604030504040204" pitchFamily="34" charset="0"/>
              </a:rPr>
              <a:t>. Apply </a:t>
            </a:r>
            <a:r>
              <a:rPr lang="en-US" altLang="en-US" sz="1400" dirty="0">
                <a:solidFill>
                  <a:schemeClr val="bg1"/>
                </a:solidFill>
                <a:latin typeface="Verdana" panose="020B0604030504040204" pitchFamily="34" charset="0"/>
              </a:rPr>
              <a:t>override based on local policy.</a:t>
            </a:r>
          </a:p>
        </p:txBody>
      </p:sp>
      <p:sp>
        <p:nvSpPr>
          <p:cNvPr id="12297" name="Text Box 9"/>
          <p:cNvSpPr txBox="1">
            <a:spLocks noChangeArrowheads="1"/>
          </p:cNvSpPr>
          <p:nvPr/>
        </p:nvSpPr>
        <p:spPr bwMode="auto">
          <a:xfrm>
            <a:off x="1219200" y="4191000"/>
            <a:ext cx="2971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400" dirty="0">
                <a:solidFill>
                  <a:schemeClr val="bg1"/>
                </a:solidFill>
                <a:latin typeface="Verdana" panose="020B0604030504040204" pitchFamily="34" charset="0"/>
              </a:rPr>
              <a:t>C</a:t>
            </a:r>
            <a:r>
              <a:rPr lang="en-US" altLang="en-US" sz="1400" dirty="0" smtClean="0">
                <a:solidFill>
                  <a:schemeClr val="bg1"/>
                </a:solidFill>
                <a:latin typeface="Verdana" panose="020B0604030504040204" pitchFamily="34" charset="0"/>
              </a:rPr>
              <a:t>. Apply </a:t>
            </a:r>
            <a:r>
              <a:rPr lang="en-US" altLang="en-US" sz="1400" dirty="0">
                <a:solidFill>
                  <a:schemeClr val="bg1"/>
                </a:solidFill>
                <a:latin typeface="Verdana" panose="020B0604030504040204" pitchFamily="34" charset="0"/>
              </a:rPr>
              <a:t>override based on “other.”</a:t>
            </a:r>
          </a:p>
        </p:txBody>
      </p:sp>
      <p:sp>
        <p:nvSpPr>
          <p:cNvPr id="12298" name="Text Box 10"/>
          <p:cNvSpPr txBox="1">
            <a:spLocks noChangeArrowheads="1"/>
          </p:cNvSpPr>
          <p:nvPr/>
        </p:nvSpPr>
        <p:spPr bwMode="auto">
          <a:xfrm>
            <a:off x="4953000" y="4191000"/>
            <a:ext cx="304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400" dirty="0">
                <a:solidFill>
                  <a:schemeClr val="bg1"/>
                </a:solidFill>
                <a:latin typeface="Verdana" panose="020B0604030504040204" pitchFamily="34" charset="0"/>
              </a:rPr>
              <a:t>D</a:t>
            </a:r>
            <a:r>
              <a:rPr lang="en-US" altLang="en-US" sz="1400" dirty="0" smtClean="0">
                <a:solidFill>
                  <a:schemeClr val="bg1"/>
                </a:solidFill>
                <a:latin typeface="Verdana" panose="020B0604030504040204" pitchFamily="34" charset="0"/>
              </a:rPr>
              <a:t>. Make </a:t>
            </a:r>
            <a:r>
              <a:rPr lang="en-US" altLang="en-US" sz="1400" dirty="0">
                <a:solidFill>
                  <a:schemeClr val="bg1"/>
                </a:solidFill>
                <a:latin typeface="Verdana" panose="020B0604030504040204" pitchFamily="34" charset="0"/>
              </a:rPr>
              <a:t>up an allegation so it fits a screening criteria.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p:bldP spid="12296" grpId="0"/>
      <p:bldP spid="12297" grpId="0"/>
      <p:bldP spid="1229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381000" y="28602"/>
            <a:ext cx="8610600" cy="961998"/>
          </a:xfrm>
          <a:ln>
            <a:miter lim="800000"/>
            <a:headEnd/>
            <a:tailEnd/>
          </a:ln>
        </p:spPr>
        <p:txBody>
          <a:bodyPr wrap="square" numCol="1" anchorCtr="0" compatLnSpc="1">
            <a:prstTxWarp prst="textNoShape">
              <a:avLst/>
            </a:prstTxWarp>
          </a:bodyPr>
          <a:lstStyle/>
          <a:p>
            <a:pPr indent="-9525" eaLnBrk="1" hangingPunct="1"/>
            <a:r>
              <a:rPr lang="en-US" altLang="en-US" sz="2200" dirty="0" smtClean="0"/>
              <a:t>A worker completes a decision tree and the result is 10-day response. He/she complains that it should be evaluated out. What probably happened?</a:t>
            </a:r>
          </a:p>
        </p:txBody>
      </p:sp>
      <p:sp>
        <p:nvSpPr>
          <p:cNvPr id="12291" name="Rectangle 3"/>
          <p:cNvSpPr>
            <a:spLocks noChangeArrowheads="1"/>
          </p:cNvSpPr>
          <p:nvPr/>
        </p:nvSpPr>
        <p:spPr bwMode="auto">
          <a:xfrm>
            <a:off x="1066800" y="1524000"/>
            <a:ext cx="3352800" cy="22098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12292" name="Rectangle 4"/>
          <p:cNvSpPr>
            <a:spLocks noChangeArrowheads="1"/>
          </p:cNvSpPr>
          <p:nvPr/>
        </p:nvSpPr>
        <p:spPr bwMode="auto">
          <a:xfrm>
            <a:off x="1066800" y="4038600"/>
            <a:ext cx="3352800" cy="2209800"/>
          </a:xfrm>
          <a:prstGeom prst="rect">
            <a:avLst/>
          </a:prstGeom>
          <a:solidFill>
            <a:schemeClr val="accent3"/>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9221" name="Rectangle 5"/>
          <p:cNvSpPr>
            <a:spLocks noChangeArrowheads="1"/>
          </p:cNvSpPr>
          <p:nvPr/>
        </p:nvSpPr>
        <p:spPr bwMode="auto">
          <a:xfrm>
            <a:off x="4800600" y="4038600"/>
            <a:ext cx="3352800" cy="2209800"/>
          </a:xfrm>
          <a:prstGeom prst="rect">
            <a:avLst/>
          </a:prstGeom>
          <a:solidFill>
            <a:schemeClr val="accent4"/>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9222" name="Rectangle 6"/>
          <p:cNvSpPr>
            <a:spLocks noChangeArrowheads="1"/>
          </p:cNvSpPr>
          <p:nvPr/>
        </p:nvSpPr>
        <p:spPr bwMode="auto">
          <a:xfrm>
            <a:off x="4800600" y="1524000"/>
            <a:ext cx="3352800" cy="2209800"/>
          </a:xfrm>
          <a:prstGeom prst="rect">
            <a:avLst/>
          </a:prstGeom>
          <a:solidFill>
            <a:schemeClr val="accent2"/>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15367" name="Text Box 7"/>
          <p:cNvSpPr txBox="1">
            <a:spLocks noChangeArrowheads="1"/>
          </p:cNvSpPr>
          <p:nvPr/>
        </p:nvSpPr>
        <p:spPr bwMode="auto">
          <a:xfrm>
            <a:off x="1219200" y="1752600"/>
            <a:ext cx="2971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400" dirty="0">
                <a:solidFill>
                  <a:schemeClr val="bg1"/>
                </a:solidFill>
                <a:latin typeface="Verdana" panose="020B0604030504040204" pitchFamily="34" charset="0"/>
              </a:rPr>
              <a:t>A</a:t>
            </a:r>
            <a:r>
              <a:rPr lang="en-US" altLang="en-US" sz="1400" dirty="0" smtClean="0">
                <a:solidFill>
                  <a:schemeClr val="bg1"/>
                </a:solidFill>
                <a:latin typeface="Verdana" panose="020B0604030504040204" pitchFamily="34" charset="0"/>
              </a:rPr>
              <a:t>. Computer </a:t>
            </a:r>
            <a:r>
              <a:rPr lang="en-US" altLang="en-US" sz="1400" dirty="0">
                <a:solidFill>
                  <a:schemeClr val="bg1"/>
                </a:solidFill>
                <a:latin typeface="Verdana" panose="020B0604030504040204" pitchFamily="34" charset="0"/>
              </a:rPr>
              <a:t>error</a:t>
            </a:r>
            <a:r>
              <a:rPr lang="en-US" altLang="en-US" sz="1400" dirty="0" smtClean="0">
                <a:solidFill>
                  <a:schemeClr val="bg1"/>
                </a:solidFill>
                <a:latin typeface="Verdana" panose="020B0604030504040204" pitchFamily="34" charset="0"/>
              </a:rPr>
              <a:t>. Notify </a:t>
            </a:r>
            <a:r>
              <a:rPr lang="en-US" altLang="en-US" sz="1400" dirty="0">
                <a:solidFill>
                  <a:schemeClr val="bg1"/>
                </a:solidFill>
                <a:latin typeface="Verdana" panose="020B0604030504040204" pitchFamily="34" charset="0"/>
              </a:rPr>
              <a:t>helpdesk immediately.</a:t>
            </a:r>
          </a:p>
        </p:txBody>
      </p:sp>
      <p:sp>
        <p:nvSpPr>
          <p:cNvPr id="15368" name="Text Box 8"/>
          <p:cNvSpPr txBox="1">
            <a:spLocks noChangeArrowheads="1"/>
          </p:cNvSpPr>
          <p:nvPr/>
        </p:nvSpPr>
        <p:spPr bwMode="auto">
          <a:xfrm>
            <a:off x="4953000" y="1752600"/>
            <a:ext cx="3048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400" dirty="0">
                <a:solidFill>
                  <a:schemeClr val="bg1"/>
                </a:solidFill>
                <a:latin typeface="Verdana" panose="020B0604030504040204" pitchFamily="34" charset="0"/>
              </a:rPr>
              <a:t>B</a:t>
            </a:r>
            <a:r>
              <a:rPr lang="en-US" altLang="en-US" sz="1400" dirty="0" smtClean="0">
                <a:solidFill>
                  <a:schemeClr val="bg1"/>
                </a:solidFill>
                <a:latin typeface="Verdana" panose="020B0604030504040204" pitchFamily="34" charset="0"/>
              </a:rPr>
              <a:t>. There </a:t>
            </a:r>
            <a:r>
              <a:rPr lang="en-US" altLang="en-US" sz="1400" dirty="0">
                <a:solidFill>
                  <a:schemeClr val="bg1"/>
                </a:solidFill>
                <a:latin typeface="Verdana" panose="020B0604030504040204" pitchFamily="34" charset="0"/>
              </a:rPr>
              <a:t>is a problem with the decision </a:t>
            </a:r>
            <a:r>
              <a:rPr lang="en-US" altLang="en-US" sz="1400" dirty="0" smtClean="0">
                <a:solidFill>
                  <a:schemeClr val="bg1"/>
                </a:solidFill>
                <a:latin typeface="Verdana" panose="020B0604030504040204" pitchFamily="34" charset="0"/>
              </a:rPr>
              <a:t>tree</a:t>
            </a:r>
            <a:r>
              <a:rPr lang="en-US" altLang="en-US" sz="1400" dirty="0">
                <a:solidFill>
                  <a:schemeClr val="bg1"/>
                </a:solidFill>
                <a:latin typeface="Verdana" panose="020B0604030504040204" pitchFamily="34" charset="0"/>
              </a:rPr>
              <a:t> </a:t>
            </a:r>
            <a:r>
              <a:rPr lang="en-US" altLang="en-US" sz="1400" dirty="0" smtClean="0">
                <a:solidFill>
                  <a:schemeClr val="bg1"/>
                </a:solidFill>
                <a:latin typeface="Verdana" panose="020B0604030504040204" pitchFamily="34" charset="0"/>
              </a:rPr>
              <a:t>and it needs to be overridden.</a:t>
            </a:r>
            <a:endParaRPr lang="en-US" altLang="en-US" sz="1400" dirty="0">
              <a:solidFill>
                <a:schemeClr val="bg1"/>
              </a:solidFill>
              <a:latin typeface="Verdana" panose="020B0604030504040204" pitchFamily="34" charset="0"/>
            </a:endParaRPr>
          </a:p>
        </p:txBody>
      </p:sp>
      <p:sp>
        <p:nvSpPr>
          <p:cNvPr id="15369" name="Text Box 9"/>
          <p:cNvSpPr txBox="1">
            <a:spLocks noChangeArrowheads="1"/>
          </p:cNvSpPr>
          <p:nvPr/>
        </p:nvSpPr>
        <p:spPr bwMode="auto">
          <a:xfrm>
            <a:off x="1219200" y="4191000"/>
            <a:ext cx="29718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400" dirty="0">
                <a:solidFill>
                  <a:schemeClr val="bg1"/>
                </a:solidFill>
                <a:latin typeface="Verdana" panose="020B0604030504040204" pitchFamily="34" charset="0"/>
              </a:rPr>
              <a:t>C</a:t>
            </a:r>
            <a:r>
              <a:rPr lang="en-US" altLang="en-US" sz="1400" dirty="0" smtClean="0">
                <a:solidFill>
                  <a:schemeClr val="bg1"/>
                </a:solidFill>
                <a:latin typeface="Verdana" panose="020B0604030504040204" pitchFamily="34" charset="0"/>
              </a:rPr>
              <a:t>. The worker failed to answer ALL the questions in the decision tree.</a:t>
            </a:r>
            <a:endParaRPr lang="en-US" altLang="en-US" sz="1400" dirty="0">
              <a:solidFill>
                <a:schemeClr val="bg1"/>
              </a:solidFill>
              <a:latin typeface="Verdana" panose="020B0604030504040204" pitchFamily="34" charset="0"/>
            </a:endParaRPr>
          </a:p>
        </p:txBody>
      </p:sp>
      <p:sp>
        <p:nvSpPr>
          <p:cNvPr id="15370" name="Text Box 10"/>
          <p:cNvSpPr txBox="1">
            <a:spLocks noChangeArrowheads="1"/>
          </p:cNvSpPr>
          <p:nvPr/>
        </p:nvSpPr>
        <p:spPr bwMode="auto">
          <a:xfrm>
            <a:off x="4953000" y="4191000"/>
            <a:ext cx="30480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400" dirty="0">
                <a:solidFill>
                  <a:schemeClr val="bg1"/>
                </a:solidFill>
                <a:latin typeface="Verdana" panose="020B0604030504040204" pitchFamily="34" charset="0"/>
              </a:rPr>
              <a:t>D</a:t>
            </a:r>
            <a:r>
              <a:rPr lang="en-US" altLang="en-US" sz="1400" dirty="0" smtClean="0">
                <a:solidFill>
                  <a:schemeClr val="bg1"/>
                </a:solidFill>
                <a:latin typeface="Verdana" panose="020B0604030504040204" pitchFamily="34" charset="0"/>
              </a:rPr>
              <a:t>. The </a:t>
            </a:r>
            <a:r>
              <a:rPr lang="en-US" altLang="en-US" sz="1400" dirty="0">
                <a:solidFill>
                  <a:schemeClr val="bg1"/>
                </a:solidFill>
                <a:latin typeface="Verdana" panose="020B0604030504040204" pitchFamily="34" charset="0"/>
              </a:rPr>
              <a:t>error is </a:t>
            </a:r>
            <a:r>
              <a:rPr lang="en-US" altLang="en-US" sz="1400" dirty="0" smtClean="0">
                <a:solidFill>
                  <a:schemeClr val="bg1"/>
                </a:solidFill>
                <a:latin typeface="Verdana" panose="020B0604030504040204" pitchFamily="34" charset="0"/>
              </a:rPr>
              <a:t>likely on </a:t>
            </a:r>
            <a:r>
              <a:rPr lang="en-US" altLang="en-US" sz="1400" dirty="0">
                <a:solidFill>
                  <a:schemeClr val="bg1"/>
                </a:solidFill>
                <a:latin typeface="Verdana" panose="020B0604030504040204" pitchFamily="34" charset="0"/>
              </a:rPr>
              <a:t>the screening tool</a:t>
            </a:r>
            <a:r>
              <a:rPr lang="en-US" altLang="en-US" sz="1400" dirty="0" smtClean="0">
                <a:solidFill>
                  <a:schemeClr val="bg1"/>
                </a:solidFill>
                <a:latin typeface="Verdana" panose="020B0604030504040204" pitchFamily="34" charset="0"/>
              </a:rPr>
              <a:t>. The </a:t>
            </a:r>
            <a:r>
              <a:rPr lang="en-US" altLang="en-US" sz="1400" dirty="0">
                <a:solidFill>
                  <a:schemeClr val="bg1"/>
                </a:solidFill>
                <a:latin typeface="Verdana" panose="020B0604030504040204" pitchFamily="34" charset="0"/>
              </a:rPr>
              <a:t>worker marked one or more screening criteria that led to assignment for in-person response.</a:t>
            </a:r>
          </a:p>
        </p:txBody>
      </p:sp>
      <p:sp>
        <p:nvSpPr>
          <p:cNvPr id="11" name="TextBox 10"/>
          <p:cNvSpPr txBox="1"/>
          <p:nvPr/>
        </p:nvSpPr>
        <p:spPr>
          <a:xfrm>
            <a:off x="6400800" y="6400800"/>
            <a:ext cx="1143000" cy="444500"/>
          </a:xfrm>
          <a:prstGeom prst="rect">
            <a:avLst/>
          </a:prstGeom>
        </p:spPr>
        <p:txBody>
          <a:bodyPr vert="horz" wrap="square" lIns="91440" tIns="45720" rIns="91440" bIns="45720" rtlCol="0" anchor="ctr">
            <a:normAutofit fontScale="55000" lnSpcReduction="20000"/>
          </a:bodyPr>
          <a:lstStyle/>
          <a:p>
            <a:pPr marL="0" marR="0" indent="0" algn="l" defTabSz="457200" rtl="0" eaLnBrk="1" fontAlgn="auto" latinLnBrk="0" hangingPunct="1">
              <a:lnSpc>
                <a:spcPct val="100000"/>
              </a:lnSpc>
              <a:spcBef>
                <a:spcPct val="0"/>
              </a:spcBef>
              <a:spcAft>
                <a:spcPts val="0"/>
              </a:spcAft>
              <a:buClrTx/>
              <a:buSzTx/>
              <a:buFontTx/>
              <a:buNone/>
              <a:tabLst/>
            </a:pPr>
            <a:r>
              <a:rPr lang="en-AU" sz="2800" dirty="0" smtClean="0">
                <a:latin typeface="Verdana"/>
                <a:ea typeface="+mj-ea"/>
                <a:cs typeface="Verdana"/>
                <a:sym typeface="Wingdings" panose="05000000000000000000" pitchFamily="2" charset="2"/>
                <a:hlinkClick r:id="rId3" action="ppaction://hlinksldjump"/>
              </a:rPr>
              <a:t>Return </a:t>
            </a:r>
            <a:r>
              <a:rPr kumimoji="0" lang="en-AU" sz="2800" b="0" i="0" u="none" strike="noStrike" kern="1200" cap="none" spc="0" normalizeH="0" baseline="0" noProof="0" dirty="0" smtClean="0">
                <a:ln>
                  <a:noFill/>
                </a:ln>
                <a:effectLst/>
                <a:uLnTx/>
                <a:uFillTx/>
                <a:latin typeface="Verdana"/>
                <a:ea typeface="+mj-ea"/>
                <a:cs typeface="Verdana"/>
                <a:sym typeface="Wingdings" panose="05000000000000000000" pitchFamily="2" charset="2"/>
                <a:hlinkClick r:id="rId3" action="ppaction://hlinksldjump"/>
              </a:rPr>
              <a:t></a:t>
            </a:r>
            <a:endParaRPr kumimoji="0" lang="en-AU" sz="2800" b="0" i="0" u="none" strike="noStrike" kern="1200" cap="none" spc="0" normalizeH="0" baseline="0" noProof="0" dirty="0" smtClean="0">
              <a:ln>
                <a:noFill/>
              </a:ln>
              <a:effectLst/>
              <a:uLnTx/>
              <a:uFillTx/>
              <a:latin typeface="Verdana"/>
              <a:ea typeface="+mj-ea"/>
              <a:cs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p:bldP spid="15368" grpId="0"/>
      <p:bldP spid="15369" grpId="0"/>
      <p:bldP spid="1537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ln>
            <a:miter lim="800000"/>
            <a:headEnd/>
            <a:tailEnd/>
          </a:ln>
        </p:spPr>
        <p:txBody>
          <a:bodyPr wrap="square" numCol="1" anchorCtr="0" compatLnSpc="1">
            <a:prstTxWarp prst="textNoShape">
              <a:avLst/>
            </a:prstTxWarp>
          </a:bodyPr>
          <a:lstStyle/>
          <a:p>
            <a:pPr indent="-9525" eaLnBrk="1" hangingPunct="1"/>
            <a:r>
              <a:rPr lang="en-US" altLang="en-US" dirty="0" smtClean="0"/>
              <a:t>Which of the following would be appropriate overrides to 24-hour?</a:t>
            </a:r>
          </a:p>
        </p:txBody>
      </p:sp>
      <p:sp>
        <p:nvSpPr>
          <p:cNvPr id="13315" name="Rectangle 3"/>
          <p:cNvSpPr>
            <a:spLocks noChangeArrowheads="1"/>
          </p:cNvSpPr>
          <p:nvPr/>
        </p:nvSpPr>
        <p:spPr bwMode="auto">
          <a:xfrm>
            <a:off x="1066800" y="1524000"/>
            <a:ext cx="3352800" cy="22098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13316" name="Rectangle 4"/>
          <p:cNvSpPr>
            <a:spLocks noChangeArrowheads="1"/>
          </p:cNvSpPr>
          <p:nvPr/>
        </p:nvSpPr>
        <p:spPr bwMode="auto">
          <a:xfrm>
            <a:off x="1066800" y="4038600"/>
            <a:ext cx="3352800" cy="2209800"/>
          </a:xfrm>
          <a:prstGeom prst="rect">
            <a:avLst/>
          </a:prstGeom>
          <a:solidFill>
            <a:schemeClr val="accent3"/>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10245" name="Rectangle 5"/>
          <p:cNvSpPr>
            <a:spLocks noChangeArrowheads="1"/>
          </p:cNvSpPr>
          <p:nvPr/>
        </p:nvSpPr>
        <p:spPr bwMode="auto">
          <a:xfrm>
            <a:off x="4800600" y="4038600"/>
            <a:ext cx="3352800" cy="2209800"/>
          </a:xfrm>
          <a:prstGeom prst="rect">
            <a:avLst/>
          </a:prstGeom>
          <a:solidFill>
            <a:schemeClr val="accent4"/>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10246" name="Rectangle 6"/>
          <p:cNvSpPr>
            <a:spLocks noChangeArrowheads="1"/>
          </p:cNvSpPr>
          <p:nvPr/>
        </p:nvSpPr>
        <p:spPr bwMode="auto">
          <a:xfrm>
            <a:off x="4800600" y="1524000"/>
            <a:ext cx="3352800" cy="2209800"/>
          </a:xfrm>
          <a:prstGeom prst="rect">
            <a:avLst/>
          </a:prstGeom>
          <a:solidFill>
            <a:schemeClr val="accent2"/>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17415" name="Text Box 7"/>
          <p:cNvSpPr txBox="1">
            <a:spLocks noChangeArrowheads="1"/>
          </p:cNvSpPr>
          <p:nvPr/>
        </p:nvSpPr>
        <p:spPr bwMode="auto">
          <a:xfrm>
            <a:off x="1219200" y="1752600"/>
            <a:ext cx="29718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400" dirty="0">
                <a:solidFill>
                  <a:schemeClr val="bg1"/>
                </a:solidFill>
                <a:latin typeface="Verdana" panose="020B0604030504040204" pitchFamily="34" charset="0"/>
              </a:rPr>
              <a:t>A</a:t>
            </a:r>
            <a:r>
              <a:rPr lang="en-US" altLang="en-US" sz="1400" dirty="0" smtClean="0">
                <a:solidFill>
                  <a:schemeClr val="bg1"/>
                </a:solidFill>
                <a:latin typeface="Verdana" panose="020B0604030504040204" pitchFamily="34" charset="0"/>
              </a:rPr>
              <a:t>. The </a:t>
            </a:r>
            <a:r>
              <a:rPr lang="en-US" altLang="en-US" sz="1400" dirty="0">
                <a:solidFill>
                  <a:schemeClr val="bg1"/>
                </a:solidFill>
                <a:latin typeface="Verdana" panose="020B0604030504040204" pitchFamily="34" charset="0"/>
              </a:rPr>
              <a:t>caller reports that the mother is coaching a child to report sexual abuse.</a:t>
            </a:r>
          </a:p>
        </p:txBody>
      </p:sp>
      <p:sp>
        <p:nvSpPr>
          <p:cNvPr id="17416" name="Text Box 8"/>
          <p:cNvSpPr txBox="1">
            <a:spLocks noChangeArrowheads="1"/>
          </p:cNvSpPr>
          <p:nvPr/>
        </p:nvSpPr>
        <p:spPr bwMode="auto">
          <a:xfrm>
            <a:off x="4953000" y="1752600"/>
            <a:ext cx="28956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400" dirty="0">
                <a:solidFill>
                  <a:schemeClr val="bg1"/>
                </a:solidFill>
                <a:latin typeface="Verdana" panose="020B0604030504040204" pitchFamily="34" charset="0"/>
              </a:rPr>
              <a:t>B</a:t>
            </a:r>
            <a:r>
              <a:rPr lang="en-US" altLang="en-US" sz="1400" dirty="0" smtClean="0">
                <a:solidFill>
                  <a:schemeClr val="bg1"/>
                </a:solidFill>
                <a:latin typeface="Verdana" panose="020B0604030504040204" pitchFamily="34" charset="0"/>
              </a:rPr>
              <a:t>. Law </a:t>
            </a:r>
            <a:r>
              <a:rPr lang="en-US" altLang="en-US" sz="1400" dirty="0">
                <a:solidFill>
                  <a:schemeClr val="bg1"/>
                </a:solidFill>
                <a:latin typeface="Verdana" panose="020B0604030504040204" pitchFamily="34" charset="0"/>
              </a:rPr>
              <a:t>enforcement is making a cross-report via </a:t>
            </a:r>
            <a:r>
              <a:rPr lang="en-US" altLang="en-US" sz="1400" dirty="0" smtClean="0">
                <a:solidFill>
                  <a:schemeClr val="bg1"/>
                </a:solidFill>
                <a:latin typeface="Verdana" panose="020B0604030504040204" pitchFamily="34" charset="0"/>
              </a:rPr>
              <a:t>FAX </a:t>
            </a:r>
            <a:r>
              <a:rPr lang="en-US" altLang="en-US" sz="1400" dirty="0">
                <a:solidFill>
                  <a:schemeClr val="bg1"/>
                </a:solidFill>
                <a:latin typeface="Verdana" panose="020B0604030504040204" pitchFamily="34" charset="0"/>
              </a:rPr>
              <a:t>related to </a:t>
            </a:r>
            <a:r>
              <a:rPr lang="en-US" altLang="en-US" sz="1400" dirty="0" smtClean="0">
                <a:solidFill>
                  <a:schemeClr val="bg1"/>
                </a:solidFill>
                <a:latin typeface="Verdana" panose="020B0604030504040204" pitchFamily="34" charset="0"/>
              </a:rPr>
              <a:t>general </a:t>
            </a:r>
            <a:r>
              <a:rPr lang="en-US" altLang="en-US" sz="1400" dirty="0">
                <a:solidFill>
                  <a:schemeClr val="bg1"/>
                </a:solidFill>
                <a:latin typeface="Verdana" panose="020B0604030504040204" pitchFamily="34" charset="0"/>
              </a:rPr>
              <a:t>neglect.</a:t>
            </a:r>
          </a:p>
        </p:txBody>
      </p:sp>
      <p:sp>
        <p:nvSpPr>
          <p:cNvPr id="17417" name="Text Box 9"/>
          <p:cNvSpPr txBox="1">
            <a:spLocks noChangeArrowheads="1"/>
          </p:cNvSpPr>
          <p:nvPr/>
        </p:nvSpPr>
        <p:spPr bwMode="auto">
          <a:xfrm>
            <a:off x="1219200" y="4191000"/>
            <a:ext cx="2971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400" dirty="0">
                <a:solidFill>
                  <a:schemeClr val="bg1"/>
                </a:solidFill>
                <a:latin typeface="Verdana" panose="020B0604030504040204" pitchFamily="34" charset="0"/>
              </a:rPr>
              <a:t>C</a:t>
            </a:r>
            <a:r>
              <a:rPr lang="en-US" altLang="en-US" sz="1400" dirty="0" smtClean="0">
                <a:solidFill>
                  <a:schemeClr val="bg1"/>
                </a:solidFill>
                <a:latin typeface="Verdana" panose="020B0604030504040204" pitchFamily="34" charset="0"/>
              </a:rPr>
              <a:t>. It was reported that the family is moving this week.</a:t>
            </a:r>
            <a:endParaRPr lang="en-US" altLang="en-US" sz="1400" dirty="0">
              <a:solidFill>
                <a:schemeClr val="bg1"/>
              </a:solidFill>
              <a:latin typeface="Verdana" panose="020B0604030504040204" pitchFamily="34" charset="0"/>
            </a:endParaRPr>
          </a:p>
        </p:txBody>
      </p:sp>
      <p:sp>
        <p:nvSpPr>
          <p:cNvPr id="17418" name="Text Box 10"/>
          <p:cNvSpPr txBox="1">
            <a:spLocks noChangeArrowheads="1"/>
          </p:cNvSpPr>
          <p:nvPr/>
        </p:nvSpPr>
        <p:spPr bwMode="auto">
          <a:xfrm>
            <a:off x="4953000" y="4191000"/>
            <a:ext cx="3048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400" dirty="0">
                <a:solidFill>
                  <a:schemeClr val="bg1"/>
                </a:solidFill>
                <a:latin typeface="Verdana" panose="020B0604030504040204" pitchFamily="34" charset="0"/>
              </a:rPr>
              <a:t>D</a:t>
            </a:r>
            <a:r>
              <a:rPr lang="en-US" altLang="en-US" sz="1400" dirty="0" smtClean="0">
                <a:solidFill>
                  <a:schemeClr val="bg1"/>
                </a:solidFill>
                <a:latin typeface="Verdana" panose="020B0604030504040204" pitchFamily="34" charset="0"/>
              </a:rPr>
              <a:t>. The </a:t>
            </a:r>
            <a:r>
              <a:rPr lang="en-US" altLang="en-US" sz="1400" dirty="0">
                <a:solidFill>
                  <a:schemeClr val="bg1"/>
                </a:solidFill>
                <a:latin typeface="Verdana" panose="020B0604030504040204" pitchFamily="34" charset="0"/>
              </a:rPr>
              <a:t>child has a bruise that has been photographed by law enforcement.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p:bldP spid="17416" grpId="0"/>
      <p:bldP spid="17417" grpId="0"/>
      <p:bldP spid="174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ln>
            <a:miter lim="800000"/>
            <a:headEnd/>
            <a:tailEnd/>
          </a:ln>
        </p:spPr>
        <p:txBody>
          <a:bodyPr wrap="square" numCol="1" anchorCtr="0" compatLnSpc="1">
            <a:prstTxWarp prst="textNoShape">
              <a:avLst/>
            </a:prstTxWarp>
          </a:bodyPr>
          <a:lstStyle/>
          <a:p>
            <a:pPr indent="-9525" eaLnBrk="1" hangingPunct="1"/>
            <a:r>
              <a:rPr lang="en-US" altLang="en-US" dirty="0" smtClean="0"/>
              <a:t>When should the hotline tool be completed?</a:t>
            </a:r>
          </a:p>
        </p:txBody>
      </p:sp>
      <p:sp>
        <p:nvSpPr>
          <p:cNvPr id="14339" name="Rectangle 3"/>
          <p:cNvSpPr>
            <a:spLocks noChangeArrowheads="1"/>
          </p:cNvSpPr>
          <p:nvPr/>
        </p:nvSpPr>
        <p:spPr bwMode="auto">
          <a:xfrm>
            <a:off x="1066800" y="1524000"/>
            <a:ext cx="3352800" cy="22098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14340" name="Rectangle 4"/>
          <p:cNvSpPr>
            <a:spLocks noChangeArrowheads="1"/>
          </p:cNvSpPr>
          <p:nvPr/>
        </p:nvSpPr>
        <p:spPr bwMode="auto">
          <a:xfrm>
            <a:off x="1066800" y="4038600"/>
            <a:ext cx="3352800" cy="2209800"/>
          </a:xfrm>
          <a:prstGeom prst="rect">
            <a:avLst/>
          </a:prstGeom>
          <a:solidFill>
            <a:schemeClr val="accent3"/>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400" dirty="0">
              <a:solidFill>
                <a:schemeClr val="bg1"/>
              </a:solidFill>
              <a:latin typeface="Verdana" panose="020B0604030504040204" pitchFamily="34" charset="0"/>
            </a:endParaRPr>
          </a:p>
        </p:txBody>
      </p:sp>
      <p:sp>
        <p:nvSpPr>
          <p:cNvPr id="11269" name="Rectangle 5"/>
          <p:cNvSpPr>
            <a:spLocks noChangeArrowheads="1"/>
          </p:cNvSpPr>
          <p:nvPr/>
        </p:nvSpPr>
        <p:spPr bwMode="auto">
          <a:xfrm>
            <a:off x="4800600" y="4038600"/>
            <a:ext cx="3352800" cy="2209800"/>
          </a:xfrm>
          <a:prstGeom prst="rect">
            <a:avLst/>
          </a:prstGeom>
          <a:solidFill>
            <a:schemeClr val="accent4"/>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11270" name="Rectangle 6"/>
          <p:cNvSpPr>
            <a:spLocks noChangeArrowheads="1"/>
          </p:cNvSpPr>
          <p:nvPr/>
        </p:nvSpPr>
        <p:spPr bwMode="auto">
          <a:xfrm>
            <a:off x="4800600" y="1524000"/>
            <a:ext cx="3352800" cy="2209800"/>
          </a:xfrm>
          <a:prstGeom prst="rect">
            <a:avLst/>
          </a:prstGeom>
          <a:solidFill>
            <a:schemeClr val="accent2"/>
          </a:solidFill>
          <a:ln w="9525">
            <a:solidFill>
              <a:schemeClr val="tx1"/>
            </a:solidFill>
            <a:miter lim="800000"/>
            <a:headEnd/>
            <a:tailEnd/>
          </a:ln>
        </p:spPr>
        <p:txBody>
          <a:bodyPr wrap="none" anchor="ctr"/>
          <a:lstStyle/>
          <a:p>
            <a:pPr fontAlgn="auto">
              <a:spcBef>
                <a:spcPts val="0"/>
              </a:spcBef>
              <a:spcAft>
                <a:spcPts val="0"/>
              </a:spcAft>
              <a:defRPr/>
            </a:pPr>
            <a:endParaRPr lang="en-US" sz="1400" dirty="0">
              <a:solidFill>
                <a:schemeClr val="bg1"/>
              </a:solidFill>
              <a:latin typeface="Verdana" panose="020B0604030504040204" pitchFamily="34" charset="0"/>
            </a:endParaRPr>
          </a:p>
        </p:txBody>
      </p:sp>
      <p:sp>
        <p:nvSpPr>
          <p:cNvPr id="19463" name="Text Box 7"/>
          <p:cNvSpPr txBox="1">
            <a:spLocks noChangeArrowheads="1"/>
          </p:cNvSpPr>
          <p:nvPr/>
        </p:nvSpPr>
        <p:spPr bwMode="auto">
          <a:xfrm>
            <a:off x="1219200" y="1752600"/>
            <a:ext cx="2971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400" dirty="0">
                <a:solidFill>
                  <a:schemeClr val="bg1"/>
                </a:solidFill>
                <a:latin typeface="Verdana" panose="020B0604030504040204" pitchFamily="34" charset="0"/>
              </a:rPr>
              <a:t>A</a:t>
            </a:r>
            <a:r>
              <a:rPr lang="en-US" altLang="en-US" sz="1400" dirty="0" smtClean="0">
                <a:solidFill>
                  <a:schemeClr val="bg1"/>
                </a:solidFill>
                <a:latin typeface="Verdana" panose="020B0604030504040204" pitchFamily="34" charset="0"/>
              </a:rPr>
              <a:t>. Immediately, while interviewing the caller.</a:t>
            </a:r>
            <a:endParaRPr lang="en-US" altLang="en-US" sz="1400" dirty="0">
              <a:solidFill>
                <a:schemeClr val="bg1"/>
              </a:solidFill>
              <a:latin typeface="Verdana" panose="020B0604030504040204" pitchFamily="34" charset="0"/>
            </a:endParaRPr>
          </a:p>
        </p:txBody>
      </p:sp>
      <p:sp>
        <p:nvSpPr>
          <p:cNvPr id="19464" name="Text Box 8"/>
          <p:cNvSpPr txBox="1">
            <a:spLocks noChangeArrowheads="1"/>
          </p:cNvSpPr>
          <p:nvPr/>
        </p:nvSpPr>
        <p:spPr bwMode="auto">
          <a:xfrm>
            <a:off x="4953000" y="1752600"/>
            <a:ext cx="2895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400" dirty="0">
                <a:solidFill>
                  <a:schemeClr val="bg1"/>
                </a:solidFill>
                <a:latin typeface="Verdana" panose="020B0604030504040204" pitchFamily="34" charset="0"/>
              </a:rPr>
              <a:t>B</a:t>
            </a:r>
            <a:r>
              <a:rPr lang="en-US" altLang="en-US" sz="1400" dirty="0" smtClean="0">
                <a:solidFill>
                  <a:schemeClr val="bg1"/>
                </a:solidFill>
                <a:latin typeface="Verdana" panose="020B0604030504040204" pitchFamily="34" charset="0"/>
              </a:rPr>
              <a:t>. By </a:t>
            </a:r>
            <a:r>
              <a:rPr lang="en-US" altLang="en-US" sz="1400" dirty="0">
                <a:solidFill>
                  <a:schemeClr val="bg1"/>
                </a:solidFill>
                <a:latin typeface="Verdana" panose="020B0604030504040204" pitchFamily="34" charset="0"/>
              </a:rPr>
              <a:t>the end of the shift.</a:t>
            </a:r>
          </a:p>
        </p:txBody>
      </p:sp>
      <p:sp>
        <p:nvSpPr>
          <p:cNvPr id="19465" name="Text Box 9"/>
          <p:cNvSpPr txBox="1">
            <a:spLocks noChangeArrowheads="1"/>
          </p:cNvSpPr>
          <p:nvPr/>
        </p:nvSpPr>
        <p:spPr bwMode="auto">
          <a:xfrm>
            <a:off x="1219200" y="4191000"/>
            <a:ext cx="2971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400" dirty="0">
                <a:solidFill>
                  <a:schemeClr val="bg1"/>
                </a:solidFill>
                <a:latin typeface="Verdana" panose="020B0604030504040204" pitchFamily="34" charset="0"/>
              </a:rPr>
              <a:t>C</a:t>
            </a:r>
            <a:r>
              <a:rPr lang="en-US" altLang="en-US" sz="1400" dirty="0" smtClean="0">
                <a:solidFill>
                  <a:schemeClr val="bg1"/>
                </a:solidFill>
                <a:latin typeface="Verdana" panose="020B0604030504040204" pitchFamily="34" charset="0"/>
              </a:rPr>
              <a:t>. Within </a:t>
            </a:r>
            <a:r>
              <a:rPr lang="en-US" altLang="en-US" sz="1400" dirty="0">
                <a:solidFill>
                  <a:schemeClr val="bg1"/>
                </a:solidFill>
                <a:latin typeface="Verdana" panose="020B0604030504040204" pitchFamily="34" charset="0"/>
              </a:rPr>
              <a:t>24 hours.</a:t>
            </a:r>
          </a:p>
        </p:txBody>
      </p:sp>
      <p:sp>
        <p:nvSpPr>
          <p:cNvPr id="19466" name="Text Box 10"/>
          <p:cNvSpPr txBox="1">
            <a:spLocks noChangeArrowheads="1"/>
          </p:cNvSpPr>
          <p:nvPr/>
        </p:nvSpPr>
        <p:spPr bwMode="auto">
          <a:xfrm>
            <a:off x="4953000" y="4191000"/>
            <a:ext cx="304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400" dirty="0">
                <a:solidFill>
                  <a:schemeClr val="bg1"/>
                </a:solidFill>
                <a:latin typeface="Verdana" panose="020B0604030504040204" pitchFamily="34" charset="0"/>
              </a:rPr>
              <a:t>D</a:t>
            </a:r>
            <a:r>
              <a:rPr lang="en-US" altLang="en-US" sz="1400" dirty="0" smtClean="0">
                <a:solidFill>
                  <a:schemeClr val="bg1"/>
                </a:solidFill>
                <a:latin typeface="Verdana" panose="020B0604030504040204" pitchFamily="34" charset="0"/>
              </a:rPr>
              <a:t>. Only </a:t>
            </a:r>
            <a:r>
              <a:rPr lang="en-US" altLang="en-US" sz="1400" dirty="0">
                <a:solidFill>
                  <a:schemeClr val="bg1"/>
                </a:solidFill>
                <a:latin typeface="Verdana" panose="020B0604030504040204" pitchFamily="34" charset="0"/>
              </a:rPr>
              <a:t>if your supervisor asks for 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6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6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3" grpId="0"/>
      <p:bldP spid="19464" grpId="0"/>
      <p:bldP spid="19465" grpId="0"/>
      <p:bldP spid="19466" grpId="0"/>
    </p:bldLst>
  </p:timing>
</p:sld>
</file>

<file path=ppt/theme/theme1.xml><?xml version="1.0" encoding="utf-8"?>
<a:theme xmlns:a="http://schemas.openxmlformats.org/drawingml/2006/main" name="CRC-ppt-template_eeh_smf">
  <a:themeElements>
    <a:clrScheme name="CRC">
      <a:dk1>
        <a:srgbClr val="484C45"/>
      </a:dk1>
      <a:lt1>
        <a:srgbClr val="FFFFFF"/>
      </a:lt1>
      <a:dk2>
        <a:srgbClr val="0085BA"/>
      </a:dk2>
      <a:lt2>
        <a:srgbClr val="96E757"/>
      </a:lt2>
      <a:accent1>
        <a:srgbClr val="E56849"/>
      </a:accent1>
      <a:accent2>
        <a:srgbClr val="FF9A12"/>
      </a:accent2>
      <a:accent3>
        <a:srgbClr val="0085BA"/>
      </a:accent3>
      <a:accent4>
        <a:srgbClr val="53C9E4"/>
      </a:accent4>
      <a:accent5>
        <a:srgbClr val="DEE1DF"/>
      </a:accent5>
      <a:accent6>
        <a:srgbClr val="484C45"/>
      </a:accent6>
      <a:hlink>
        <a:srgbClr val="0085BA"/>
      </a:hlink>
      <a:folHlink>
        <a:srgbClr val="53C9E4"/>
      </a:folHlink>
    </a:clrScheme>
    <a:fontScheme name="NCCD/CRC">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rm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2800" b="0" i="0" u="none" strike="noStrike" kern="1200" cap="none" spc="0" normalizeH="0" baseline="0" noProof="0" dirty="0" smtClean="0">
            <a:ln>
              <a:noFill/>
            </a:ln>
            <a:solidFill>
              <a:srgbClr val="FFFFFF"/>
            </a:solidFill>
            <a:effectLst/>
            <a:uLnTx/>
            <a:uFillTx/>
            <a:latin typeface="Verdana"/>
            <a:ea typeface="+mj-ea"/>
            <a:cs typeface="Verdana"/>
          </a:defRPr>
        </a:defPPr>
      </a:lstStyle>
    </a:txDef>
  </a:objectDefaults>
  <a:extraClrSchemeLst/>
  <a:extLst>
    <a:ext uri="{05A4C25C-085E-4340-85A3-A5531E510DB2}">
      <thm15:themeFamily xmlns:thm15="http://schemas.microsoft.com/office/thememl/2012/main" name="CRC-ppt-template.potx" id="{9A92EE4C-2997-4CE3-AC2A-2C5547EF3F27}" vid="{9B5BD112-0E97-4002-A18A-FC383C409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9FA2654A26DFA94BBF3672869BDF6BA2" ma:contentTypeVersion="3" ma:contentTypeDescription="Create a new document." ma:contentTypeScope="" ma:versionID="7c7912bc05ef821b4623d41e4d74ca53">
  <xsd:schema xmlns:xsd="http://www.w3.org/2001/XMLSchema" xmlns:xs="http://www.w3.org/2001/XMLSchema" xmlns:p="http://schemas.microsoft.com/office/2006/metadata/properties" xmlns:ns2="d5bbcda5-9f81-4e55-b91d-6cced3bd074a" xmlns:ns3="c3547a0c-3ee8-4157-882d-cdafbcec9925" xmlns:ns4="1966d3f9-b4fe-4c7b-99d8-d15794cf76cd" targetNamespace="http://schemas.microsoft.com/office/2006/metadata/properties" ma:root="true" ma:fieldsID="efd389ce4772bfbb43e29e9f78e36bb3" ns2:_="" ns3:_="" ns4:_="">
    <xsd:import namespace="d5bbcda5-9f81-4e55-b91d-6cced3bd074a"/>
    <xsd:import namespace="c3547a0c-3ee8-4157-882d-cdafbcec9925"/>
    <xsd:import namespace="1966d3f9-b4fe-4c7b-99d8-d15794cf76cd"/>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3:SharingHintHash"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bbcda5-9f81-4e55-b91d-6cced3bd074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3547a0c-3ee8-4157-882d-cdafbcec992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2"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966d3f9-b4fe-4c7b-99d8-d15794cf76cd" elementFormDefault="qualified">
    <xsd:import namespace="http://schemas.microsoft.com/office/2006/documentManagement/types"/>
    <xsd:import namespace="http://schemas.microsoft.com/office/infopath/2007/PartnerControls"/>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SharedWithUsers xmlns="c3547a0c-3ee8-4157-882d-cdafbcec9925">
      <UserInfo>
        <DisplayName>MSN-AdminStaff</DisplayName>
        <AccountId>176</AccountId>
        <AccountType/>
      </UserInfo>
      <UserInfo>
        <DisplayName>Keely Stotlar</DisplayName>
        <AccountId>32</AccountId>
        <AccountType/>
      </UserInfo>
      <UserInfo>
        <DisplayName>Erin Hanusa</DisplayName>
        <AccountId>85</AccountId>
        <AccountType/>
      </UserInfo>
    </SharedWithUsers>
    <_dlc_DocId xmlns="d5bbcda5-9f81-4e55-b91d-6cced3bd074a">TETNCUDUKCZU-311-1238</_dlc_DocId>
    <_dlc_DocIdUrl xmlns="d5bbcda5-9f81-4e55-b91d-6cced3bd074a">
      <Url>https://nccd.sharepoint.com/crc_programs/sdm/543/_layouts/15/DocIdRedir.aspx?ID=TETNCUDUKCZU-311-1238</Url>
      <Description>TETNCUDUKCZU-311-1238</Description>
    </_dlc_DocIdUrl>
  </documentManagement>
</p:properties>
</file>

<file path=customXml/itemProps1.xml><?xml version="1.0" encoding="utf-8"?>
<ds:datastoreItem xmlns:ds="http://schemas.openxmlformats.org/officeDocument/2006/customXml" ds:itemID="{DEF1357A-6214-4176-998D-A9C398C3A7C3}">
  <ds:schemaRefs>
    <ds:schemaRef ds:uri="http://schemas.microsoft.com/office/2006/metadata/longProperties"/>
  </ds:schemaRefs>
</ds:datastoreItem>
</file>

<file path=customXml/itemProps2.xml><?xml version="1.0" encoding="utf-8"?>
<ds:datastoreItem xmlns:ds="http://schemas.openxmlformats.org/officeDocument/2006/customXml" ds:itemID="{72292D9A-7EB7-478A-9825-74FF8737E7E6}">
  <ds:schemaRefs>
    <ds:schemaRef ds:uri="http://schemas.microsoft.com/sharepoint/events"/>
  </ds:schemaRefs>
</ds:datastoreItem>
</file>

<file path=customXml/itemProps3.xml><?xml version="1.0" encoding="utf-8"?>
<ds:datastoreItem xmlns:ds="http://schemas.openxmlformats.org/officeDocument/2006/customXml" ds:itemID="{F44EDBB9-F05D-4092-8447-E980B8FAAE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bbcda5-9f81-4e55-b91d-6cced3bd074a"/>
    <ds:schemaRef ds:uri="c3547a0c-3ee8-4157-882d-cdafbcec9925"/>
    <ds:schemaRef ds:uri="1966d3f9-b4fe-4c7b-99d8-d15794cf76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F96D4BC-2486-4CB2-9602-5C6D61F23BC9}">
  <ds:schemaRefs>
    <ds:schemaRef ds:uri="http://schemas.microsoft.com/sharepoint/v3/contenttype/forms"/>
  </ds:schemaRefs>
</ds:datastoreItem>
</file>

<file path=customXml/itemProps5.xml><?xml version="1.0" encoding="utf-8"?>
<ds:datastoreItem xmlns:ds="http://schemas.openxmlformats.org/officeDocument/2006/customXml" ds:itemID="{31D9FB2E-3163-43BE-AD09-79C9CF6D2A84}">
  <ds:schemaRefs>
    <ds:schemaRef ds:uri="d5bbcda5-9f81-4e55-b91d-6cced3bd074a"/>
    <ds:schemaRef ds:uri="1966d3f9-b4fe-4c7b-99d8-d15794cf76cd"/>
    <ds:schemaRef ds:uri="http://schemas.microsoft.com/office/2006/documentManagement/types"/>
    <ds:schemaRef ds:uri="http://schemas.microsoft.com/office/2006/metadata/properties"/>
    <ds:schemaRef ds:uri="http://purl.org/dc/terms/"/>
    <ds:schemaRef ds:uri="c3547a0c-3ee8-4157-882d-cdafbcec9925"/>
    <ds:schemaRef ds:uri="http://purl.org/dc/elements/1.1/"/>
    <ds:schemaRef ds:uri="http://www.w3.org/XML/1998/namespace"/>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CRC-ppt-template</Template>
  <TotalTime>641</TotalTime>
  <Words>5509</Words>
  <Application>Microsoft Office PowerPoint</Application>
  <PresentationFormat>On-screen Show (4:3)</PresentationFormat>
  <Paragraphs>466</Paragraphs>
  <Slides>54</Slides>
  <Notes>54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54</vt:i4>
      </vt:variant>
    </vt:vector>
  </HeadingPairs>
  <TitlesOfParts>
    <vt:vector size="58" baseType="lpstr">
      <vt:lpstr>Arial</vt:lpstr>
      <vt:lpstr>Verdana</vt:lpstr>
      <vt:lpstr>Wingdings</vt:lpstr>
      <vt:lpstr>CRC-ppt-template_eeh_smf</vt:lpstr>
      <vt:lpstr>Who Wants to Be a One-in-a-Million SDM® Expert?</vt:lpstr>
      <vt:lpstr>Categories</vt:lpstr>
      <vt:lpstr>Which of the following is the ONLY reason NOT to complete a screening tool?</vt:lpstr>
      <vt:lpstr>Which of the following requires review of appropriateness of a child abuse/neglect report for response?</vt:lpstr>
      <vt:lpstr>Domestic violence concerns could include which of the following?</vt:lpstr>
      <vt:lpstr>If the county has a local policy to respond to a particular type of call that otherwise does not meet screening criteria, the worker should:</vt:lpstr>
      <vt:lpstr>A worker completes a decision tree and the result is 10-day response. He/she complains that it should be evaluated out. What probably happened?</vt:lpstr>
      <vt:lpstr>Which of the following would be appropriate overrides to 24-hour?</vt:lpstr>
      <vt:lpstr>When should the hotline tool be completed?</vt:lpstr>
      <vt:lpstr>In responding to a referral, you discover that the provided address does not exist. You cannot locate the family. You should:</vt:lpstr>
      <vt:lpstr>Which of the following are SAFETY threats?</vt:lpstr>
      <vt:lpstr>You found three safety threats and NO protective capacities. What interventions would keep the child safe?</vt:lpstr>
      <vt:lpstr>When is the initial safety assessment due?</vt:lpstr>
      <vt:lpstr>Which of the following would NOT require a new safety assessment?</vt:lpstr>
      <vt:lpstr>If the caregiver complicating behavior related to a safety threat is caregiver substance use, which of the following could NOT be a safety intervention?</vt:lpstr>
      <vt:lpstr>When is a risk assessment completed?</vt:lpstr>
      <vt:lpstr>Which household is assessed for safety and risk when the child lives with mother but the allegation is against father?</vt:lpstr>
      <vt:lpstr>Actuarial risk means:</vt:lpstr>
      <vt:lpstr>Which group of families is likely to have future CPS referrals?</vt:lpstr>
      <vt:lpstr>If the current allegation is for neglect, why is the abuse index completed?</vt:lpstr>
      <vt:lpstr>If risk is low or moderate, do not open a case unless:</vt:lpstr>
      <vt:lpstr>Why isn’t social support a risk item?</vt:lpstr>
      <vt:lpstr>For the initial risk assessment, an override can:</vt:lpstr>
      <vt:lpstr>The initial risk assessment must be completed:</vt:lpstr>
      <vt:lpstr>If risk is moderate, what is the recommended number of times an FM worker should see the caregiver and child together?</vt:lpstr>
      <vt:lpstr>You want to open a case, but risk is moderate. You should:</vt:lpstr>
      <vt:lpstr>FSNA is required on which cases?</vt:lpstr>
      <vt:lpstr>The case plan should address:</vt:lpstr>
      <vt:lpstr>A child has a need in the area of education. Which of the following is an applicable CWS/CMS service objective? </vt:lpstr>
      <vt:lpstr>FM cases are reassessed at least every:</vt:lpstr>
      <vt:lpstr>Risk reassessment overrides can move risk:</vt:lpstr>
      <vt:lpstr>If risk is reassessed as high, the worker should:</vt:lpstr>
      <vt:lpstr>If risk is moderate and visitation is not acceptable, which options are available?</vt:lpstr>
      <vt:lpstr>When completing a risk reassessment or reunification assessment, if mother refuses services and father has met all objectives:</vt:lpstr>
      <vt:lpstr>To assess safety when children are out of the home, rely on all of the following EXCEPT:</vt:lpstr>
      <vt:lpstr>A child lives with mother and visits father. The referral alleges physical abuse by father during visits. You should:</vt:lpstr>
      <vt:lpstr>How do the SDM® system and family team meetings work together?</vt:lpstr>
      <vt:lpstr>Which of the following is not a goal of the SDM® system?</vt:lpstr>
      <vt:lpstr>Which of the following is a household member?</vt:lpstr>
      <vt:lpstr>A contact counts toward contact guidelines if made by all of the following EXCEPT:</vt:lpstr>
      <vt:lpstr>During an FM contact the worker should:</vt:lpstr>
      <vt:lpstr>Which of the following is a primary caregiver? </vt:lpstr>
      <vt:lpstr>Which criteria is applied if caregiver is alleged to have hit the child in the head and child briefly blacked out?</vt:lpstr>
      <vt:lpstr>The referral concerns an 8-year-old girl who reports sexual contact by a teacher’s aide. Which criteria should be marked?</vt:lpstr>
      <vt:lpstr>Which of the following could be overridden to evaluate out based on historical information only?</vt:lpstr>
      <vt:lpstr>For determining response priority (PA), which of the following alleged perpetrators has access?</vt:lpstr>
      <vt:lpstr>For determining response priority (PA), which of the following are protective adults?</vt:lpstr>
      <vt:lpstr>When determining response priority (neglect), which of the following requires an immediate response?</vt:lpstr>
      <vt:lpstr>Which explanation is not questionable or inconsistent with injury?</vt:lpstr>
      <vt:lpstr>Which of the following is NOT evidence that primary caregiver has/had a drug or alcohol problem?</vt:lpstr>
      <vt:lpstr>Which of the following would score less than an A on SN1, resource management/basic needs?</vt:lpstr>
      <vt:lpstr>When evaluating CSN1 (emotional/behavioral) for a toddler:</vt:lpstr>
      <vt:lpstr>A 2-month-old child should score B on CSN3 (child development) if worker observes:</vt:lpstr>
      <vt:lpstr>When completing a risk reassessment, which of the following are counted as prior investigations (items 1 and 2)?</vt:lpstr>
    </vt:vector>
  </TitlesOfParts>
  <Company>NCCD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wants to be a one-in-a-million SDM® expert?</dc:title>
  <dc:creator>Kathy Park</dc:creator>
  <cp:lastModifiedBy>Amy Fry</cp:lastModifiedBy>
  <cp:revision>79</cp:revision>
  <dcterms:created xsi:type="dcterms:W3CDTF">2008-10-03T18:38:01Z</dcterms:created>
  <dcterms:modified xsi:type="dcterms:W3CDTF">2016-02-18T02:19:47Z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CCDOfficeTaxHTField0">
    <vt:lpwstr>Madison|3dd15d7c-466b-4f2e-a1e7-1efea7a709d1</vt:lpwstr>
  </property>
  <property fmtid="{D5CDD505-2E9C-101B-9397-08002B2CF9AE}" pid="3" name="TaxCatchAll">
    <vt:lpwstr>324;#Madison|3dd15d7c-466b-4f2e-a1e7-1efea7a709d1;#698;#543|a131d98c-e2a3-4569-aab7-809f78c1fe05</vt:lpwstr>
  </property>
  <property fmtid="{D5CDD505-2E9C-101B-9397-08002B2CF9AE}" pid="4" name="_dlc_DocId">
    <vt:lpwstr>XX2FA75TKVU7-20-3648</vt:lpwstr>
  </property>
  <property fmtid="{D5CDD505-2E9C-101B-9397-08002B2CF9AE}" pid="5" name="_dlc_DocIdItemGuid">
    <vt:lpwstr>c8dd1771-684f-4f5b-85d3-f96d535ce2e5</vt:lpwstr>
  </property>
  <property fmtid="{D5CDD505-2E9C-101B-9397-08002B2CF9AE}" pid="6" name="_dlc_DocIdUrl">
    <vt:lpwstr>https://nccd.sharepoint.com/crc_programs/sdm/543/_layouts/15/DocIdRedir.aspx?ID=XX2FA75TKVU7-20-3648, XX2FA75TKVU7-20-3648</vt:lpwstr>
  </property>
  <property fmtid="{D5CDD505-2E9C-101B-9397-08002B2CF9AE}" pid="7" name="State">
    <vt:lpwstr>California</vt:lpwstr>
  </property>
  <property fmtid="{D5CDD505-2E9C-101B-9397-08002B2CF9AE}" pid="8" name="NCCDOffice">
    <vt:lpwstr>324;#Madison|3dd15d7c-466b-4f2e-a1e7-1efea7a709d1</vt:lpwstr>
  </property>
  <property fmtid="{D5CDD505-2E9C-101B-9397-08002B2CF9AE}" pid="9" name="ProjNumber">
    <vt:lpwstr>543</vt:lpwstr>
  </property>
  <property fmtid="{D5CDD505-2E9C-101B-9397-08002B2CF9AE}" pid="10" name="SourcePath">
    <vt:lpwstr>Projects/USA/California/543/Advanced training/Supervisor/</vt:lpwstr>
  </property>
  <property fmtid="{D5CDD505-2E9C-101B-9397-08002B2CF9AE}" pid="11" name="ContentTypeId">
    <vt:lpwstr>0x0101009FA2654A26DFA94BBF3672869BDF6BA2</vt:lpwstr>
  </property>
  <property fmtid="{D5CDD505-2E9C-101B-9397-08002B2CF9AE}" pid="12" name="SubProject">
    <vt:lpwstr>Advanced training</vt:lpwstr>
  </property>
  <property fmtid="{D5CDD505-2E9C-101B-9397-08002B2CF9AE}" pid="13" name="Country">
    <vt:lpwstr>USA</vt:lpwstr>
  </property>
  <property fmtid="{D5CDD505-2E9C-101B-9397-08002B2CF9AE}" pid="14" name="Project">
    <vt:lpwstr>698;#543|a131d98c-e2a3-4569-aab7-809f78c1fe05</vt:lpwstr>
  </property>
  <property fmtid="{D5CDD505-2E9C-101B-9397-08002B2CF9AE}" pid="15" name="ProjectTaxHTField0">
    <vt:lpwstr>543|a131d98c-e2a3-4569-aab7-809f78c1fe05</vt:lpwstr>
  </property>
  <property fmtid="{D5CDD505-2E9C-101B-9397-08002B2CF9AE}" pid="16" name="display_urn:schemas-microsoft-com:office:office#Editor">
    <vt:lpwstr>Alex Lincoln</vt:lpwstr>
  </property>
  <property fmtid="{D5CDD505-2E9C-101B-9397-08002B2CF9AE}" pid="17" name="display_urn:schemas-microsoft-com:office:office#Author">
    <vt:lpwstr>Alex Lincoln</vt:lpwstr>
  </property>
  <property fmtid="{D5CDD505-2E9C-101B-9397-08002B2CF9AE}" pid="18" name="SharedWithUsers">
    <vt:lpwstr>176;#MSN-AdminStaff;#32;#Keely Stotlar</vt:lpwstr>
  </property>
  <property fmtid="{D5CDD505-2E9C-101B-9397-08002B2CF9AE}" pid="19" name="display_urn:schemas-microsoft-com:office:office#SharedWithUsers">
    <vt:lpwstr>MSN-AdminStaff;Keely Stotlar</vt:lpwstr>
  </property>
</Properties>
</file>